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90" r:id="rId1"/>
  </p:sldMasterIdLst>
  <p:notesMasterIdLst>
    <p:notesMasterId r:id="rId32"/>
  </p:notesMasterIdLst>
  <p:sldIdLst>
    <p:sldId id="333" r:id="rId2"/>
    <p:sldId id="334" r:id="rId3"/>
    <p:sldId id="337" r:id="rId4"/>
    <p:sldId id="338" r:id="rId5"/>
    <p:sldId id="339" r:id="rId6"/>
    <p:sldId id="340" r:id="rId7"/>
    <p:sldId id="341" r:id="rId8"/>
    <p:sldId id="342" r:id="rId9"/>
    <p:sldId id="343" r:id="rId10"/>
    <p:sldId id="344" r:id="rId11"/>
    <p:sldId id="345" r:id="rId12"/>
    <p:sldId id="346" r:id="rId13"/>
    <p:sldId id="347" r:id="rId14"/>
    <p:sldId id="348" r:id="rId15"/>
    <p:sldId id="349" r:id="rId16"/>
    <p:sldId id="351" r:id="rId17"/>
    <p:sldId id="353" r:id="rId18"/>
    <p:sldId id="358" r:id="rId19"/>
    <p:sldId id="359" r:id="rId20"/>
    <p:sldId id="360" r:id="rId21"/>
    <p:sldId id="362" r:id="rId22"/>
    <p:sldId id="363" r:id="rId23"/>
    <p:sldId id="364" r:id="rId24"/>
    <p:sldId id="365" r:id="rId25"/>
    <p:sldId id="366" r:id="rId26"/>
    <p:sldId id="335" r:id="rId27"/>
    <p:sldId id="336" r:id="rId28"/>
    <p:sldId id="361" r:id="rId29"/>
    <p:sldId id="356" r:id="rId30"/>
    <p:sldId id="367"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07D"/>
    <a:srgbClr val="D7B023"/>
    <a:srgbClr val="D3C259"/>
    <a:srgbClr val="876D39"/>
    <a:srgbClr val="0000FF"/>
    <a:srgbClr val="663300"/>
    <a:srgbClr val="00467A"/>
    <a:srgbClr val="003258"/>
    <a:srgbClr val="003E6C"/>
    <a:srgbClr val="51473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Koyu Stil 1 - Vurgu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27" autoAdjust="0"/>
  </p:normalViewPr>
  <p:slideViewPr>
    <p:cSldViewPr snapToGrid="0">
      <p:cViewPr varScale="1">
        <p:scale>
          <a:sx n="74" d="100"/>
          <a:sy n="74" d="100"/>
        </p:scale>
        <p:origin x="-25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EB7F5A1-EA52-40F7-9848-68D962D6AD5C}" type="datetimeFigureOut">
              <a:rPr lang="tr-TR" smtClean="0"/>
              <a:pPr/>
              <a:t>04.08.2017</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F7CBC0A-3DA0-4429-AA80-B78ED566CB06}" type="slidenum">
              <a:rPr lang="tr-TR" smtClean="0"/>
              <a:pPr/>
              <a:t>‹#›</a:t>
            </a:fld>
            <a:endParaRPr lang="tr-TR"/>
          </a:p>
        </p:txBody>
      </p:sp>
    </p:spTree>
    <p:extLst>
      <p:ext uri="{BB962C8B-B14F-4D97-AF65-F5344CB8AC3E}">
        <p14:creationId xmlns:p14="http://schemas.microsoft.com/office/powerpoint/2010/main" xmlns="" val="2734076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a:xfrm>
            <a:off x="2692397" y="5037663"/>
            <a:ext cx="5214635" cy="279400"/>
          </a:xfrm>
        </p:spPr>
        <p:txBody>
          <a:bodyPr/>
          <a:lstStyle/>
          <a:p>
            <a:endParaRPr lang="tr-TR"/>
          </a:p>
        </p:txBody>
      </p:sp>
      <p:sp>
        <p:nvSpPr>
          <p:cNvPr id="6" name="Slide Number Placeholder 5"/>
          <p:cNvSpPr>
            <a:spLocks noGrp="1"/>
          </p:cNvSpPr>
          <p:nvPr>
            <p:ph type="sldNum" sz="quarter" idx="12"/>
          </p:nvPr>
        </p:nvSpPr>
        <p:spPr>
          <a:xfrm>
            <a:off x="8956900" y="5037663"/>
            <a:ext cx="551167" cy="279400"/>
          </a:xfrm>
        </p:spPr>
        <p:txBody>
          <a:bodyPr/>
          <a:lstStyle/>
          <a:p>
            <a:fld id="{A6402739-34BB-4B02-B585-DED08A5DB488}" type="slidenum">
              <a:rPr lang="tr-TR" smtClean="0"/>
              <a:pPr/>
              <a:t>‹#›</a:t>
            </a:fld>
            <a:endParaRPr lang="tr-T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99516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2737333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1405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0329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7610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686266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47647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165966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5568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1669742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6402739-34BB-4B02-B585-DED08A5DB488}" type="slidenum">
              <a:rPr lang="tr-TR" smtClean="0"/>
              <a:pPr/>
              <a:t>‹#›</a:t>
            </a:fld>
            <a:endParaRPr lang="tr-T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0418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6402739-34BB-4B02-B585-DED08A5DB488}" type="slidenum">
              <a:rPr lang="tr-TR" smtClean="0"/>
              <a:pPr/>
              <a:t>‹#›</a:t>
            </a:fld>
            <a:endParaRPr lang="tr-T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31842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6402739-34BB-4B02-B585-DED08A5DB488}" type="slidenum">
              <a:rPr lang="tr-TR" smtClean="0"/>
              <a:pPr/>
              <a:t>‹#›</a:t>
            </a:fld>
            <a:endParaRPr lang="tr-T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43827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6402739-34BB-4B02-B585-DED08A5DB488}" type="slidenum">
              <a:rPr lang="tr-TR" smtClean="0"/>
              <a:pPr/>
              <a:t>‹#›</a:t>
            </a:fld>
            <a:endParaRPr lang="tr-T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7590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4085118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6402739-34BB-4B02-B585-DED08A5DB488}" type="slidenum">
              <a:rPr lang="tr-TR" smtClean="0"/>
              <a:pPr/>
              <a:t>‹#›</a:t>
            </a:fld>
            <a:endParaRPr lang="tr-T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60688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6CF47AA-2641-4C0C-9205-D24B7CA1FD99}" type="datetimeFigureOut">
              <a:rPr lang="tr-TR" smtClean="0"/>
              <a:pPr/>
              <a:t>04.08.2017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1590097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xmlns=""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xmlns=""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6CF47AA-2641-4C0C-9205-D24B7CA1FD99}" type="datetimeFigureOut">
              <a:rPr lang="tr-TR" smtClean="0"/>
              <a:pPr/>
              <a:t>04.08.2017</a:t>
            </a:fld>
            <a:endParaRPr lang="tr-T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6402739-34BB-4B02-B585-DED08A5DB488}" type="slidenum">
              <a:rPr lang="tr-TR" smtClean="0"/>
              <a:pPr/>
              <a:t>‹#›</a:t>
            </a:fld>
            <a:endParaRPr lang="tr-TR"/>
          </a:p>
        </p:txBody>
      </p:sp>
    </p:spTree>
    <p:extLst>
      <p:ext uri="{BB962C8B-B14F-4D97-AF65-F5344CB8AC3E}">
        <p14:creationId xmlns:p14="http://schemas.microsoft.com/office/powerpoint/2010/main" xmlns="" val="68296867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tiff"/><Relationship Id="rId4" Type="http://schemas.openxmlformats.org/officeDocument/2006/relationships/image" Target="../media/image14.tiff"/></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a:t>
            </a:fld>
            <a:endParaRPr lang="tr-TR" sz="1200" b="1" dirty="0"/>
          </a:p>
        </p:txBody>
      </p:sp>
      <p:sp>
        <p:nvSpPr>
          <p:cNvPr id="20" name="28 Metin kutusu"/>
          <p:cNvSpPr txBox="1"/>
          <p:nvPr/>
        </p:nvSpPr>
        <p:spPr>
          <a:xfrm>
            <a:off x="1038521" y="4843940"/>
            <a:ext cx="4799572"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260 ADET SOSYAL KONUT PROJESİ 7.020.000,00.- TL </a:t>
            </a:r>
            <a:endParaRPr lang="tr-TR" sz="1600" b="1" dirty="0">
              <a:cs typeface="Arial" pitchFamily="34" charset="0"/>
            </a:endParaRPr>
          </a:p>
        </p:txBody>
      </p:sp>
      <p:sp>
        <p:nvSpPr>
          <p:cNvPr id="22" name="31 Metin kutusu"/>
          <p:cNvSpPr txBox="1"/>
          <p:nvPr/>
        </p:nvSpPr>
        <p:spPr>
          <a:xfrm>
            <a:off x="6602240" y="4843938"/>
            <a:ext cx="4591809"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ADEM PROJESİ 250.000,00.-TL </a:t>
            </a:r>
            <a:endParaRPr lang="tr-TR" sz="1600" b="1" dirty="0">
              <a:cs typeface="Arial" pitchFamily="34" charset="0"/>
            </a:endParaRPr>
          </a:p>
        </p:txBody>
      </p:sp>
      <p:sp>
        <p:nvSpPr>
          <p:cNvPr id="16" name="Yuvarlatılmış Dikdörtgen 15"/>
          <p:cNvSpPr/>
          <p:nvPr/>
        </p:nvSpPr>
        <p:spPr>
          <a:xfrm>
            <a:off x="2445620" y="646336"/>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SYDV </a:t>
            </a:r>
            <a:r>
              <a:rPr lang="tr-TR" sz="2800" b="1" dirty="0" smtClean="0">
                <a:solidFill>
                  <a:schemeClr val="tx1">
                    <a:lumMod val="95000"/>
                    <a:lumOff val="5000"/>
                  </a:schemeClr>
                </a:solidFill>
              </a:rPr>
              <a:t>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11 Dikdörtgen"/>
          <p:cNvSpPr/>
          <p:nvPr/>
        </p:nvSpPr>
        <p:spPr>
          <a:xfrm>
            <a:off x="1038521" y="5333092"/>
            <a:ext cx="9921844" cy="388552"/>
          </a:xfrm>
          <a:prstGeom prst="rect">
            <a:avLst/>
          </a:prstGeom>
        </p:spPr>
        <p:txBody>
          <a:bodyPr wrap="square" lIns="79993" tIns="39997" rIns="79993" bIns="39997">
            <a:spAutoFit/>
          </a:bodyPr>
          <a:lstStyle/>
          <a:p>
            <a:pPr algn="just"/>
            <a:r>
              <a:rPr lang="tr-TR" sz="2000" b="1" dirty="0" smtClean="0">
                <a:cs typeface="Times New Roman" panose="02020603050405020304" pitchFamily="18" charset="0"/>
              </a:rPr>
              <a:t>AÇIKLAMALAR/NOTLAR</a:t>
            </a:r>
            <a:endParaRPr lang="tr-TR" sz="2000" b="1" dirty="0">
              <a:cs typeface="Times New Roman" panose="02020603050405020304" pitchFamily="18" charset="0"/>
            </a:endParaRPr>
          </a:p>
        </p:txBody>
      </p:sp>
      <p:sp>
        <p:nvSpPr>
          <p:cNvPr id="14" name="11 Dikdörtgen"/>
          <p:cNvSpPr/>
          <p:nvPr/>
        </p:nvSpPr>
        <p:spPr>
          <a:xfrm>
            <a:off x="875769" y="1606731"/>
            <a:ext cx="10571924" cy="388552"/>
          </a:xfrm>
          <a:prstGeom prst="rect">
            <a:avLst/>
          </a:prstGeom>
        </p:spPr>
        <p:txBody>
          <a:bodyPr wrap="square" lIns="79993" tIns="39997" rIns="79993" bIns="39997">
            <a:spAutoFit/>
          </a:bodyPr>
          <a:lstStyle/>
          <a:p>
            <a:pPr algn="just"/>
            <a:r>
              <a:rPr lang="tr-TR" sz="2000" b="1" dirty="0" smtClean="0">
                <a:cs typeface="Times New Roman" panose="02020603050405020304" pitchFamily="18" charset="0"/>
              </a:rPr>
              <a:t>260 ADET SOSYAL KONUT PROJESİ.</a:t>
            </a:r>
            <a:endParaRPr lang="tr-TR" sz="2000" b="1" dirty="0">
              <a:cs typeface="Times New Roman" panose="02020603050405020304" pitchFamily="18" charset="0"/>
            </a:endParaRPr>
          </a:p>
        </p:txBody>
      </p:sp>
      <p:pic>
        <p:nvPicPr>
          <p:cNvPr id="11" name="Picture 2" descr="F:\DSCI1235.JPG"/>
          <p:cNvPicPr>
            <a:picLocks noChangeAspect="1" noChangeArrowheads="1"/>
          </p:cNvPicPr>
          <p:nvPr/>
        </p:nvPicPr>
        <p:blipFill>
          <a:blip r:embed="rId4" cstate="print"/>
          <a:srcRect/>
          <a:stretch>
            <a:fillRect/>
          </a:stretch>
        </p:blipFill>
        <p:spPr bwMode="auto">
          <a:xfrm>
            <a:off x="1266938" y="2544896"/>
            <a:ext cx="1641515" cy="1795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F:\DSCI1233.JPG"/>
          <p:cNvPicPr>
            <a:picLocks noGrp="1" noChangeAspect="1" noChangeArrowheads="1"/>
          </p:cNvPicPr>
          <p:nvPr>
            <p:ph sz="half" idx="4294967295"/>
          </p:nvPr>
        </p:nvPicPr>
        <p:blipFill>
          <a:blip r:embed="rId5" cstate="print"/>
          <a:srcRect/>
          <a:stretch>
            <a:fillRect/>
          </a:stretch>
        </p:blipFill>
        <p:spPr>
          <a:xfrm>
            <a:off x="3068027" y="2566932"/>
            <a:ext cx="1537025" cy="178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2" descr="F:\DSCI1231.JPG"/>
          <p:cNvPicPr>
            <a:picLocks noGrp="1" noChangeAspect="1" noChangeArrowheads="1"/>
          </p:cNvPicPr>
          <p:nvPr>
            <p:ph sz="half" idx="1"/>
          </p:nvPr>
        </p:nvPicPr>
        <p:blipFill>
          <a:blip r:embed="rId6" cstate="print"/>
          <a:srcRect/>
          <a:stretch>
            <a:fillRect/>
          </a:stretch>
        </p:blipFill>
        <p:spPr>
          <a:xfrm>
            <a:off x="4941066" y="2522865"/>
            <a:ext cx="1459735" cy="1817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5" descr="D:\23.06.2014\RESİMLER\AİLE DESTEK MERKEZİ RESİM VE VİDEOLARI\Yeni klasör\067.jpg"/>
          <p:cNvPicPr>
            <a:picLocks noChangeAspect="1" noChangeArrowheads="1"/>
          </p:cNvPicPr>
          <p:nvPr/>
        </p:nvPicPr>
        <p:blipFill>
          <a:blip r:embed="rId7" cstate="print"/>
          <a:srcRect/>
          <a:stretch>
            <a:fillRect/>
          </a:stretch>
        </p:blipFill>
        <p:spPr>
          <a:xfrm>
            <a:off x="7135925" y="2622831"/>
            <a:ext cx="1721367" cy="1707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2" descr="F:\DSCI1517.JPG"/>
          <p:cNvPicPr>
            <a:picLocks noChangeAspect="1" noChangeArrowheads="1"/>
          </p:cNvPicPr>
          <p:nvPr/>
        </p:nvPicPr>
        <p:blipFill>
          <a:blip r:embed="rId8" cstate="print"/>
          <a:srcRect/>
          <a:stretch>
            <a:fillRect/>
          </a:stretch>
        </p:blipFill>
        <p:spPr>
          <a:xfrm>
            <a:off x="9200444" y="2551291"/>
            <a:ext cx="1648179" cy="1682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10</a:t>
            </a:fld>
            <a:endParaRPr lang="tr-TR" sz="1200" b="1" dirty="0"/>
          </a:p>
        </p:txBody>
      </p:sp>
      <p:sp>
        <p:nvSpPr>
          <p:cNvPr id="20" name="28 Metin kutusu"/>
          <p:cNvSpPr txBox="1"/>
          <p:nvPr/>
        </p:nvSpPr>
        <p:spPr>
          <a:xfrm>
            <a:off x="1038522" y="5470754"/>
            <a:ext cx="4799572" cy="553984"/>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smtClean="0">
                <a:cs typeface="Arial" pitchFamily="34" charset="0"/>
              </a:rPr>
              <a:t>KREŞ BİNASI </a:t>
            </a:r>
          </a:p>
          <a:p>
            <a:pPr algn="ctr"/>
            <a:r>
              <a:rPr lang="tr-TR" sz="1600" b="1" dirty="0" smtClean="0">
                <a:cs typeface="Arial" pitchFamily="34" charset="0"/>
              </a:rPr>
              <a:t>1.530.000  TL </a:t>
            </a:r>
            <a:endParaRPr lang="tr-TR" sz="1600" b="1" dirty="0">
              <a:cs typeface="Arial" pitchFamily="34" charset="0"/>
            </a:endParaRPr>
          </a:p>
        </p:txBody>
      </p:sp>
      <p:sp>
        <p:nvSpPr>
          <p:cNvPr id="22" name="31 Metin kutusu"/>
          <p:cNvSpPr txBox="1"/>
          <p:nvPr/>
        </p:nvSpPr>
        <p:spPr>
          <a:xfrm>
            <a:off x="6290993" y="5443862"/>
            <a:ext cx="4591809"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smtClean="0">
                <a:cs typeface="Arial" pitchFamily="34" charset="0"/>
              </a:rPr>
              <a:t>128 ADET PERSONEL </a:t>
            </a:r>
            <a:r>
              <a:rPr lang="tr-TR" sz="1400" b="1" dirty="0">
                <a:cs typeface="Arial" pitchFamily="34" charset="0"/>
              </a:rPr>
              <a:t>LOJMANLARI</a:t>
            </a:r>
            <a:r>
              <a:rPr lang="tr-TR" sz="1600" b="1" dirty="0">
                <a:cs typeface="Arial" pitchFamily="34" charset="0"/>
              </a:rPr>
              <a:t>                                   </a:t>
            </a:r>
            <a:r>
              <a:rPr lang="tr-TR" sz="1600" b="1" dirty="0" smtClean="0">
                <a:cs typeface="Arial" pitchFamily="34" charset="0"/>
              </a:rPr>
              <a:t>18.000.000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799611" y="2404590"/>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K:\ersinevsen\evraklar\AKTULUK VE GELİŞİM HAKKINDA HER ŞEY\2. etap resimler\04- KREŞ\KREŞ BİNASI-0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2" y="3505203"/>
            <a:ext cx="4799572" cy="1965553"/>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C:\Users\yapı-pc\Desktop\Adsız.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304789" y="3505202"/>
            <a:ext cx="4591808" cy="196555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Yuvarlatılmış Dikdörtgen 12"/>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7" name="Dikdörtgen 16"/>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29896075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11</a:t>
            </a:fld>
            <a:endParaRPr lang="tr-TR" sz="1200" b="1" dirty="0"/>
          </a:p>
        </p:txBody>
      </p:sp>
      <p:sp>
        <p:nvSpPr>
          <p:cNvPr id="22" name="31 Metin kutusu"/>
          <p:cNvSpPr txBox="1"/>
          <p:nvPr/>
        </p:nvSpPr>
        <p:spPr>
          <a:xfrm>
            <a:off x="1524000" y="5478895"/>
            <a:ext cx="9356965" cy="523206"/>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smtClean="0">
                <a:cs typeface="Arial" pitchFamily="34" charset="0"/>
              </a:rPr>
              <a:t>ISI MERKEZİ, ALTYAPI MEKANİK ÇEVRE DÜZENLEME VE PEYZAJ, </a:t>
            </a:r>
            <a:r>
              <a:rPr lang="tr-TR" sz="1400" b="1" dirty="0">
                <a:cs typeface="Arial" pitchFamily="34" charset="0"/>
              </a:rPr>
              <a:t>MÜTEFERRİK İŞLER </a:t>
            </a:r>
            <a:endParaRPr lang="tr-TR" sz="1400" b="1" dirty="0" smtClean="0">
              <a:cs typeface="Arial" pitchFamily="34" charset="0"/>
            </a:endParaRPr>
          </a:p>
          <a:p>
            <a:pPr algn="ctr"/>
            <a:r>
              <a:rPr lang="tr-TR" sz="1400" b="1" dirty="0" smtClean="0">
                <a:cs typeface="Arial" pitchFamily="34" charset="0"/>
              </a:rPr>
              <a:t>11.590.000 TL</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2404591"/>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K:\ersinevsen\evraklar\AKTULUK VE GELİŞİM HAKKINDA HER ŞEY\2. etap resimler\00- YERLEŞKE\YERLEŞKE-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1" y="3352800"/>
            <a:ext cx="9356964" cy="2126096"/>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Yuvarlatılmış Dikdörtgen 9"/>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1" name="Dikdörtgen 10"/>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41450031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12</a:t>
            </a:fld>
            <a:endParaRPr lang="tr-TR" sz="1200" b="1" dirty="0"/>
          </a:p>
        </p:txBody>
      </p:sp>
      <p:sp>
        <p:nvSpPr>
          <p:cNvPr id="20" name="28 Metin kutusu"/>
          <p:cNvSpPr txBox="1"/>
          <p:nvPr/>
        </p:nvSpPr>
        <p:spPr>
          <a:xfrm>
            <a:off x="989534" y="5627731"/>
            <a:ext cx="4986724"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Tunceli/Dersim Müzesi 11.250.000,00+20.000.000,00 TL </a:t>
            </a:r>
            <a:endParaRPr lang="tr-TR" sz="1600" b="1" dirty="0">
              <a:cs typeface="Arial" pitchFamily="34" charset="0"/>
            </a:endParaRPr>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KÜLTÜR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11 Dikdörtgen"/>
          <p:cNvSpPr/>
          <p:nvPr/>
        </p:nvSpPr>
        <p:spPr>
          <a:xfrm>
            <a:off x="6161731" y="2411681"/>
            <a:ext cx="5088656" cy="3681761"/>
          </a:xfrm>
          <a:prstGeom prst="rect">
            <a:avLst/>
          </a:prstGeom>
        </p:spPr>
        <p:txBody>
          <a:bodyPr wrap="square" lIns="79993" tIns="39997" rIns="79993" bIns="39997">
            <a:spAutoFit/>
          </a:bodyPr>
          <a:lstStyle/>
          <a:p>
            <a:pPr algn="just"/>
            <a:r>
              <a:rPr lang="tr-TR" dirty="0" smtClean="0">
                <a:latin typeface="Calibri" pitchFamily="34" charset="0"/>
                <a:cs typeface="Calibri" pitchFamily="34" charset="0"/>
              </a:rPr>
              <a:t>1937 yılında yapımı tamamlanan ve 1938 Dersim Harekâtı sırasında üs binası olarak kullanılan Kışla Binası «Erken Cumhuriyet Dönemi Yapısı» özellikleri göstermesi nedeniyle Erzurum Kültür Varlıklarını Koruma Kurulunun 14.07.2005 tarih ve 142 sayılı kararı ile tescillenmiş, Tunceli/Dersim Müzesine dönüştürülmesi süreci ise 2012 yılında başlamıştır. 2015 </a:t>
            </a:r>
            <a:r>
              <a:rPr lang="tr-TR" dirty="0">
                <a:latin typeface="Calibri" pitchFamily="34" charset="0"/>
                <a:cs typeface="Calibri" pitchFamily="34" charset="0"/>
              </a:rPr>
              <a:t>yılında Kültür ve Turizm </a:t>
            </a:r>
            <a:r>
              <a:rPr lang="tr-TR" dirty="0" smtClean="0">
                <a:latin typeface="Calibri" pitchFamily="34" charset="0"/>
                <a:cs typeface="Calibri" pitchFamily="34" charset="0"/>
              </a:rPr>
              <a:t>Bakanlığınca ayrılan 11.250.000,00 </a:t>
            </a:r>
            <a:r>
              <a:rPr lang="tr-TR" dirty="0">
                <a:latin typeface="Calibri" pitchFamily="34" charset="0"/>
                <a:cs typeface="Calibri" pitchFamily="34" charset="0"/>
              </a:rPr>
              <a:t>TL. ödenek ile restorasyonuna </a:t>
            </a:r>
            <a:r>
              <a:rPr lang="tr-TR" dirty="0" smtClean="0">
                <a:latin typeface="Calibri" pitchFamily="34" charset="0"/>
                <a:cs typeface="Calibri" pitchFamily="34" charset="0"/>
              </a:rPr>
              <a:t>başlanan Tunceli/Dersim Müzesinin Tanzim ve Teşhir işi 20.000.000,00 ödenekle tamamlanacaktır. Müzede arkeolojik ve </a:t>
            </a:r>
            <a:r>
              <a:rPr lang="tr-TR" dirty="0" err="1" smtClean="0">
                <a:latin typeface="Calibri" pitchFamily="34" charset="0"/>
                <a:cs typeface="Calibri" pitchFamily="34" charset="0"/>
              </a:rPr>
              <a:t>etnoğrafik</a:t>
            </a:r>
            <a:r>
              <a:rPr lang="tr-TR" dirty="0" smtClean="0">
                <a:latin typeface="Calibri" pitchFamily="34" charset="0"/>
                <a:cs typeface="Calibri" pitchFamily="34" charset="0"/>
              </a:rPr>
              <a:t> eserlerin yanı sıra yakın tarih ve inanca ilişkin </a:t>
            </a:r>
            <a:r>
              <a:rPr lang="tr-TR" smtClean="0">
                <a:latin typeface="Calibri" pitchFamily="34" charset="0"/>
                <a:cs typeface="Calibri" pitchFamily="34" charset="0"/>
              </a:rPr>
              <a:t>konularda sergilenecek. </a:t>
            </a:r>
            <a:endParaRPr lang="tr-TR" dirty="0">
              <a:latin typeface="Calibri" pitchFamily="34" charset="0"/>
              <a:cs typeface="Calibri" pitchFamily="34" charset="0"/>
            </a:endParaRPr>
          </a:p>
        </p:txBody>
      </p:sp>
      <p:sp>
        <p:nvSpPr>
          <p:cNvPr id="14" name="11 Dikdörtgen"/>
          <p:cNvSpPr/>
          <p:nvPr/>
        </p:nvSpPr>
        <p:spPr>
          <a:xfrm>
            <a:off x="875769" y="1704705"/>
            <a:ext cx="10571924" cy="696328"/>
          </a:xfrm>
          <a:prstGeom prst="rect">
            <a:avLst/>
          </a:prstGeom>
        </p:spPr>
        <p:txBody>
          <a:bodyPr wrap="square" lIns="79993" tIns="39997" rIns="79993" bIns="39997">
            <a:spAutoFit/>
          </a:bodyPr>
          <a:lstStyle/>
          <a:p>
            <a:pPr algn="ctr"/>
            <a:r>
              <a:rPr lang="tr-TR" sz="2000" b="1" dirty="0" smtClean="0">
                <a:effectLst>
                  <a:outerShdw blurRad="38100" dist="38100" dir="2700000" algn="tl">
                    <a:srgbClr val="000000">
                      <a:alpha val="43137"/>
                    </a:srgbClr>
                  </a:outerShdw>
                </a:effectLst>
                <a:cs typeface="Times New Roman" panose="02020603050405020304" pitchFamily="18" charset="0"/>
              </a:rPr>
              <a:t>TUNCELİ/DERSİM MÜZESİ TANZİM ve TEŞHİR İŞİ DEVAM ETMEKTE OLUP 2018’DE TAMAMLANMASI BEKLENMEKTEDİR.</a:t>
            </a:r>
          </a:p>
        </p:txBody>
      </p:sp>
      <p:pic>
        <p:nvPicPr>
          <p:cNvPr id="2050" name="Picture 2" descr="C:\Users\İsmet Hakan ULAŞOĞLU\Desktop\Kışla Eski Fotoğraflar\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29753" y="4158154"/>
            <a:ext cx="2021463" cy="13476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İsmet Hakan ULAŞOĞLU\Desktop\Kışla Eski Fotoğraflar\23.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89533" y="2565611"/>
            <a:ext cx="2695283" cy="1527327"/>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İsmet Hakan ULAŞOĞLU\Desktop\Kışla Eski Fotoğraflar\2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89533" y="4158153"/>
            <a:ext cx="2695283" cy="1347642"/>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C:\Users\İsmet Hakan ULAŞOĞLU\Desktop\Kışla Eski Fotoğraflar\22.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13421" y="2565612"/>
            <a:ext cx="2006315" cy="15047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4 Dikdörtgen"/>
          <p:cNvSpPr>
            <a:spLocks noChangeArrowheads="1"/>
          </p:cNvSpPr>
          <p:nvPr/>
        </p:nvSpPr>
        <p:spPr bwMode="auto">
          <a:xfrm>
            <a:off x="1524001" y="4997452"/>
            <a:ext cx="3059113" cy="265113"/>
          </a:xfrm>
          <a:prstGeom prst="rect">
            <a:avLst/>
          </a:prstGeom>
          <a:noFill/>
          <a:ln w="9525">
            <a:noFill/>
            <a:miter lim="800000"/>
            <a:headEnd/>
            <a:tailEnd/>
          </a:ln>
        </p:spPr>
        <p:txBody>
          <a:bodyPr lIns="79993" tIns="39997" rIns="79993" bIns="39997">
            <a:spAutoFit/>
          </a:bodyPr>
          <a:lstStyle/>
          <a:p>
            <a:r>
              <a:rPr lang="tr-TR" sz="1200">
                <a:latin typeface="Garamond" pitchFamily="18" charset="0"/>
              </a:rPr>
              <a:t> </a:t>
            </a:r>
            <a:endParaRPr lang="tr-TR" sz="1200" b="1"/>
          </a:p>
        </p:txBody>
      </p:sp>
      <p:sp>
        <p:nvSpPr>
          <p:cNvPr id="22530" name="Slayt Numarası Yer Tutucusu 1"/>
          <p:cNvSpPr>
            <a:spLocks noGrp="1"/>
          </p:cNvSpPr>
          <p:nvPr>
            <p:ph type="sldNum" sz="quarter" idx="12"/>
          </p:nvPr>
        </p:nvSpPr>
        <p:spPr bwMode="auto">
          <a:xfrm>
            <a:off x="9972675" y="6381752"/>
            <a:ext cx="414339"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78E176DC-D1FD-4580-A9FF-72A456834FB7}" type="slidenum">
              <a:rPr lang="tr-TR" sz="1200" b="1">
                <a:cs typeface="Arial" charset="0"/>
              </a:rPr>
              <a:pPr fontAlgn="base">
                <a:spcBef>
                  <a:spcPct val="0"/>
                </a:spcBef>
                <a:spcAft>
                  <a:spcPct val="0"/>
                </a:spcAft>
              </a:pPr>
              <a:t>13</a:t>
            </a:fld>
            <a:endParaRPr lang="tr-TR" sz="1200" b="1">
              <a:cs typeface="Arial" charset="0"/>
            </a:endParaRPr>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tr-TR" sz="2800" b="1" dirty="0">
                <a:solidFill>
                  <a:schemeClr val="tx1">
                    <a:lumMod val="95000"/>
                    <a:lumOff val="5000"/>
                  </a:schemeClr>
                </a:solidFill>
              </a:rPr>
              <a:t>DEVAM EDEN YATIRIM 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351" y="796925"/>
            <a:ext cx="879475" cy="787400"/>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a:srcRect/>
          <a:stretch>
            <a:fillRect/>
          </a:stretch>
        </p:blipFill>
        <p:spPr bwMode="auto">
          <a:xfrm>
            <a:off x="10326689" y="819151"/>
            <a:ext cx="1139825" cy="6699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22548" name="Picture 12"/>
          <p:cNvPicPr>
            <a:picLocks noChangeAspect="1" noChangeArrowheads="1"/>
          </p:cNvPicPr>
          <p:nvPr/>
        </p:nvPicPr>
        <p:blipFill>
          <a:blip r:embed="rId4"/>
          <a:srcRect t="28906" b="29610"/>
          <a:stretch>
            <a:fillRect/>
          </a:stretch>
        </p:blipFill>
        <p:spPr bwMode="auto">
          <a:xfrm>
            <a:off x="811214" y="2598738"/>
            <a:ext cx="3086100" cy="2635250"/>
          </a:xfrm>
          <a:prstGeom prst="rect">
            <a:avLst/>
          </a:prstGeom>
          <a:noFill/>
          <a:ln w="9525">
            <a:noFill/>
            <a:miter lim="800000"/>
            <a:headEnd/>
            <a:tailEnd/>
          </a:ln>
        </p:spPr>
      </p:pic>
      <p:pic>
        <p:nvPicPr>
          <p:cNvPr id="22549" name="Resim 5"/>
          <p:cNvPicPr>
            <a:picLocks noChangeAspect="1"/>
          </p:cNvPicPr>
          <p:nvPr/>
        </p:nvPicPr>
        <p:blipFill>
          <a:blip r:embed="rId5" cstate="print"/>
          <a:srcRect/>
          <a:stretch>
            <a:fillRect/>
          </a:stretch>
        </p:blipFill>
        <p:spPr bwMode="auto">
          <a:xfrm>
            <a:off x="4179888" y="2614615"/>
            <a:ext cx="3311525" cy="2617787"/>
          </a:xfrm>
          <a:prstGeom prst="rect">
            <a:avLst/>
          </a:prstGeom>
          <a:noFill/>
          <a:ln w="9525">
            <a:noFill/>
            <a:miter lim="800000"/>
            <a:headEnd/>
            <a:tailEnd/>
          </a:ln>
        </p:spPr>
      </p:pic>
      <p:pic>
        <p:nvPicPr>
          <p:cNvPr id="22550" name="Resim 5"/>
          <p:cNvPicPr>
            <a:picLocks noChangeAspect="1"/>
          </p:cNvPicPr>
          <p:nvPr/>
        </p:nvPicPr>
        <p:blipFill>
          <a:blip r:embed="rId6"/>
          <a:srcRect/>
          <a:stretch>
            <a:fillRect/>
          </a:stretch>
        </p:blipFill>
        <p:spPr bwMode="auto">
          <a:xfrm>
            <a:off x="7778751" y="2597150"/>
            <a:ext cx="3370263" cy="2597150"/>
          </a:xfrm>
          <a:prstGeom prst="rect">
            <a:avLst/>
          </a:prstGeom>
          <a:noFill/>
          <a:ln w="9525">
            <a:noFill/>
            <a:miter lim="800000"/>
            <a:headEnd/>
            <a:tailEnd/>
          </a:ln>
        </p:spPr>
      </p:pic>
      <p:sp>
        <p:nvSpPr>
          <p:cNvPr id="22552" name="11 Dikdörtgen"/>
          <p:cNvSpPr>
            <a:spLocks noChangeArrowheads="1"/>
          </p:cNvSpPr>
          <p:nvPr/>
        </p:nvSpPr>
        <p:spPr bwMode="auto">
          <a:xfrm>
            <a:off x="584200" y="5353051"/>
            <a:ext cx="3319463" cy="727106"/>
          </a:xfrm>
          <a:prstGeom prst="rect">
            <a:avLst/>
          </a:prstGeom>
          <a:noFill/>
          <a:ln w="9525">
            <a:noFill/>
            <a:miter lim="800000"/>
            <a:headEnd/>
            <a:tailEnd/>
          </a:ln>
        </p:spPr>
        <p:txBody>
          <a:bodyPr lIns="79993" tIns="39997" rIns="79993" bIns="39997">
            <a:spAutoFit/>
          </a:bodyPr>
          <a:lstStyle/>
          <a:p>
            <a:pPr algn="ctr"/>
            <a:r>
              <a:rPr lang="tr-TR" sz="1400" b="1">
                <a:latin typeface="Garamond" pitchFamily="18" charset="0"/>
                <a:cs typeface="Times New Roman" pitchFamily="18" charset="0"/>
              </a:rPr>
              <a:t>PÜLÜMÜR K.KÖPRÜ J.KRK.K.LIĞI İNŞAAT YAPIMI DEVAM ETMEKTE OLUP; %70’İ TAMAMLANMIŞTIR </a:t>
            </a:r>
          </a:p>
        </p:txBody>
      </p:sp>
      <p:sp>
        <p:nvSpPr>
          <p:cNvPr id="22553" name="11 Dikdörtgen"/>
          <p:cNvSpPr>
            <a:spLocks noChangeArrowheads="1"/>
          </p:cNvSpPr>
          <p:nvPr/>
        </p:nvSpPr>
        <p:spPr bwMode="auto">
          <a:xfrm>
            <a:off x="4064001" y="5378450"/>
            <a:ext cx="3535363" cy="727106"/>
          </a:xfrm>
          <a:prstGeom prst="rect">
            <a:avLst/>
          </a:prstGeom>
          <a:noFill/>
          <a:ln w="9525">
            <a:noFill/>
            <a:miter lim="800000"/>
            <a:headEnd/>
            <a:tailEnd/>
          </a:ln>
        </p:spPr>
        <p:txBody>
          <a:bodyPr lIns="79993" tIns="39997" rIns="79993" bIns="39997">
            <a:spAutoFit/>
          </a:bodyPr>
          <a:lstStyle/>
          <a:p>
            <a:pPr algn="ctr"/>
            <a:r>
              <a:rPr lang="tr-TR" sz="1400" b="1">
                <a:latin typeface="Garamond" pitchFamily="18" charset="0"/>
                <a:cs typeface="Times New Roman" pitchFamily="18" charset="0"/>
              </a:rPr>
              <a:t>HOZAT YENİBAŞ J.KRK.K.LIĞI İNŞAAT YAPIMI DEVAM ETMEKTE OLUP; %50’Sİ TAMAMLANMIŞTIR </a:t>
            </a:r>
          </a:p>
        </p:txBody>
      </p:sp>
      <p:sp>
        <p:nvSpPr>
          <p:cNvPr id="22554" name="11 Dikdörtgen"/>
          <p:cNvSpPr>
            <a:spLocks noChangeArrowheads="1"/>
          </p:cNvSpPr>
          <p:nvPr/>
        </p:nvSpPr>
        <p:spPr bwMode="auto">
          <a:xfrm>
            <a:off x="7607301" y="5353050"/>
            <a:ext cx="3967163" cy="727106"/>
          </a:xfrm>
          <a:prstGeom prst="rect">
            <a:avLst/>
          </a:prstGeom>
          <a:noFill/>
          <a:ln w="9525">
            <a:noFill/>
            <a:miter lim="800000"/>
            <a:headEnd/>
            <a:tailEnd/>
          </a:ln>
        </p:spPr>
        <p:txBody>
          <a:bodyPr lIns="79993" tIns="39997" rIns="79993" bIns="39997">
            <a:spAutoFit/>
          </a:bodyPr>
          <a:lstStyle/>
          <a:p>
            <a:pPr algn="ctr"/>
            <a:r>
              <a:rPr lang="tr-TR" sz="1400" b="1">
                <a:latin typeface="Garamond" pitchFamily="18" charset="0"/>
                <a:cs typeface="Times New Roman" pitchFamily="18" charset="0"/>
              </a:rPr>
              <a:t>TUNCELİ İL J.K.LIĞI KIŞLASI 238 DAİRELİK LOJMAN YAPIMI DEVAM ETMEKTE OLUP; %98’Sİ TAMAMLANMIŞTIR </a:t>
            </a:r>
          </a:p>
        </p:txBody>
      </p:sp>
      <p:sp>
        <p:nvSpPr>
          <p:cNvPr id="22555" name="Dikdörtgen 11"/>
          <p:cNvSpPr>
            <a:spLocks noChangeArrowheads="1"/>
          </p:cNvSpPr>
          <p:nvPr/>
        </p:nvSpPr>
        <p:spPr bwMode="auto">
          <a:xfrm>
            <a:off x="1557339" y="1698625"/>
            <a:ext cx="9234487" cy="646331"/>
          </a:xfrm>
          <a:prstGeom prst="rect">
            <a:avLst/>
          </a:prstGeom>
          <a:noFill/>
          <a:ln w="9525">
            <a:noFill/>
            <a:miter lim="800000"/>
            <a:headEnd/>
            <a:tailEnd/>
          </a:ln>
        </p:spPr>
        <p:txBody>
          <a:bodyPr>
            <a:spAutoFit/>
          </a:bodyPr>
          <a:lstStyle/>
          <a:p>
            <a:r>
              <a:rPr lang="tr-TR" b="1">
                <a:solidFill>
                  <a:srgbClr val="C00000"/>
                </a:solidFill>
                <a:latin typeface="Garamond" pitchFamily="18" charset="0"/>
              </a:rPr>
              <a:t>TUNCELİ İL J.K.LIĞI YATIRIM PLANLARI J.GN.K.LIĞI BÜTÇELEME İŞLEMLERİ KARARGAH BAZINDA YAPILMAKTADIR.</a:t>
            </a:r>
            <a:endParaRPr lang="tr-TR">
              <a:latin typeface="Garamond"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14</a:t>
            </a:fld>
            <a:endParaRPr lang="tr-TR" sz="1200" b="1" dirty="0"/>
          </a:p>
        </p:txBody>
      </p:sp>
      <p:sp>
        <p:nvSpPr>
          <p:cNvPr id="20" name="28 Metin kutusu"/>
          <p:cNvSpPr txBox="1"/>
          <p:nvPr/>
        </p:nvSpPr>
        <p:spPr>
          <a:xfrm>
            <a:off x="1009875" y="5631276"/>
            <a:ext cx="4799572"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Toplum Yararına Program için 4,5 Milyon TL </a:t>
            </a:r>
            <a:endParaRPr lang="tr-TR" sz="1600" b="1" dirty="0">
              <a:cs typeface="Arial" pitchFamily="34" charset="0"/>
            </a:endParaRPr>
          </a:p>
        </p:txBody>
      </p:sp>
      <p:sp>
        <p:nvSpPr>
          <p:cNvPr id="22" name="31 Metin kutusu"/>
          <p:cNvSpPr txBox="1"/>
          <p:nvPr/>
        </p:nvSpPr>
        <p:spPr>
          <a:xfrm>
            <a:off x="6286502" y="5857892"/>
            <a:ext cx="4591809"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İşbaşı Eğitim Programı için 2 Milyon TL </a:t>
            </a:r>
            <a:endParaRPr lang="tr-TR" sz="1600" b="1" dirty="0">
              <a:cs typeface="Arial" pitchFamily="34" charset="0"/>
            </a:endParaRPr>
          </a:p>
        </p:txBody>
      </p:sp>
      <p:sp>
        <p:nvSpPr>
          <p:cNvPr id="16" name="Yuvarlatılmış Dikdörtgen 15"/>
          <p:cNvSpPr/>
          <p:nvPr/>
        </p:nvSpPr>
        <p:spPr>
          <a:xfrm>
            <a:off x="2381568" y="662489"/>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İŞKUR DEVAM </a:t>
            </a:r>
            <a:r>
              <a:rPr lang="tr-TR" sz="2800" b="1" dirty="0" smtClean="0">
                <a:solidFill>
                  <a:schemeClr val="tx1">
                    <a:lumMod val="95000"/>
                    <a:lumOff val="5000"/>
                  </a:schemeClr>
                </a:solidFill>
              </a:rPr>
              <a:t>EDEN HİZMETLER</a:t>
            </a:r>
            <a:endParaRPr lang="tr-TR" sz="2800" b="1" dirty="0">
              <a:solidFill>
                <a:schemeClr val="tx1">
                  <a:lumMod val="95000"/>
                  <a:lumOff val="5000"/>
                </a:schemeClr>
              </a:solidFill>
            </a:endParaRP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3"/>
            <a:ext cx="10571924" cy="1496547"/>
          </a:xfrm>
          <a:prstGeom prst="rect">
            <a:avLst/>
          </a:prstGeom>
        </p:spPr>
        <p:txBody>
          <a:bodyPr wrap="square" lIns="79993" tIns="39997" rIns="79993" bIns="39997">
            <a:spAutoFit/>
          </a:bodyPr>
          <a:lstStyle/>
          <a:p>
            <a:pPr algn="ctr"/>
            <a:r>
              <a:rPr lang="tr-TR" b="1" dirty="0" smtClean="0">
                <a:cs typeface="Times New Roman" panose="02020603050405020304" pitchFamily="18" charset="0"/>
              </a:rPr>
              <a:t>2017 YILI HAZİRAN SONU İTİBARİYLE 705 KİŞİ TOPLUM YARARINA PROGRAMINA, 314 KİŞİ İŞBAŞI EĞİTİM PROGRAMINA VE 100 KİŞİ  MESLEKİ EĞİTİM KURSLARINA DEVAM ETMEKTEDİR. AYRICA 124 KİŞİ İŞSİZLİK SİGORTASI MAAŞINDAN FAYDALANMAYA DEVAM ETMEKTEDİR.</a:t>
            </a:r>
          </a:p>
          <a:p>
            <a:pPr algn="just"/>
            <a:endParaRPr lang="tr-TR" sz="2000" b="1" dirty="0">
              <a:cs typeface="Times New Roman" panose="02020603050405020304" pitchFamily="18" charset="0"/>
            </a:endParaRPr>
          </a:p>
        </p:txBody>
      </p:sp>
      <p:pic>
        <p:nvPicPr>
          <p:cNvPr id="3" name="Resim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09874" y="2729464"/>
            <a:ext cx="3752131" cy="2501420"/>
          </a:xfrm>
          <a:prstGeom prst="rect">
            <a:avLst/>
          </a:prstGeom>
        </p:spPr>
      </p:pic>
      <p:pic>
        <p:nvPicPr>
          <p:cNvPr id="4" name="Resim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858006" y="3000372"/>
            <a:ext cx="4044081" cy="2696054"/>
          </a:xfrm>
          <a:prstGeom prst="rect">
            <a:avLst/>
          </a:prstGeom>
        </p:spPr>
      </p:pic>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605742" y="797125"/>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 </a:t>
            </a:r>
            <a:r>
              <a:rPr lang="tr-TR" sz="2800" b="1" dirty="0">
                <a:solidFill>
                  <a:schemeClr val="tx2"/>
                </a:solidFill>
              </a:rPr>
              <a:t>TUNCELİ VALİLİĞİ</a:t>
            </a:r>
            <a:br>
              <a:rPr lang="tr-TR" sz="2800" b="1" dirty="0">
                <a:solidFill>
                  <a:schemeClr val="tx2"/>
                </a:solidFill>
              </a:rPr>
            </a:br>
            <a:r>
              <a:rPr lang="tr-TR" sz="2800" b="1" dirty="0">
                <a:solidFill>
                  <a:schemeClr val="tx2"/>
                </a:solidFill>
              </a:rPr>
              <a:t>   İL MİLLİ EĞİTİM MÜDÜRLÜĞÜ             </a:t>
            </a:r>
            <a:endParaRPr lang="tr-TR" sz="1600" b="1" dirty="0">
              <a:solidFill>
                <a:schemeClr val="tx1">
                  <a:lumMod val="95000"/>
                  <a:lumOff val="5000"/>
                </a:schemeClr>
              </a:solidFill>
            </a:endParaRPr>
          </a:p>
        </p:txBody>
      </p:sp>
      <p:pic>
        <p:nvPicPr>
          <p:cNvPr id="4" name="10 Resim" descr="C:\Users\admin\Desktop\Documents\tunceli kitapçık\tunceli sunum\Yeni klasör (4)\valiligi.png"/>
          <p:cNvPicPr/>
          <p:nvPr/>
        </p:nvPicPr>
        <p:blipFill>
          <a:blip r:embed="rId2" cstate="print"/>
          <a:srcRect/>
          <a:stretch>
            <a:fillRect/>
          </a:stretch>
        </p:blipFill>
        <p:spPr bwMode="auto">
          <a:xfrm>
            <a:off x="905897" y="701576"/>
            <a:ext cx="879153" cy="787593"/>
          </a:xfrm>
          <a:prstGeom prst="rect">
            <a:avLst/>
          </a:prstGeom>
          <a:ln>
            <a:noFill/>
          </a:ln>
          <a:effectLst>
            <a:outerShdw blurRad="292100" dist="139700" dir="2700000" algn="tl" rotWithShape="0">
              <a:srgbClr val="333333">
                <a:alpha val="65000"/>
              </a:srgbClr>
            </a:outerShdw>
          </a:effectLst>
        </p:spPr>
      </p:pic>
      <p:pic>
        <p:nvPicPr>
          <p:cNvPr id="5"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ikdörtgen 1"/>
          <p:cNvSpPr/>
          <p:nvPr/>
        </p:nvSpPr>
        <p:spPr>
          <a:xfrm>
            <a:off x="566905" y="4704195"/>
            <a:ext cx="6096000" cy="1477328"/>
          </a:xfrm>
          <a:prstGeom prst="rect">
            <a:avLst/>
          </a:prstGeom>
        </p:spPr>
        <p:txBody>
          <a:bodyPr>
            <a:spAutoFit/>
          </a:bodyPr>
          <a:lstStyle/>
          <a:p>
            <a:r>
              <a:rPr lang="tr-TR" b="1" dirty="0"/>
              <a:t>Proje Adı			: Merkez 80 Yataklı Öğretmenevi Yapımı</a:t>
            </a:r>
          </a:p>
          <a:p>
            <a:r>
              <a:rPr lang="tr-TR" b="1" dirty="0"/>
              <a:t>Proje Tutarı		: 13.569.239,00 TL</a:t>
            </a:r>
          </a:p>
          <a:p>
            <a:r>
              <a:rPr lang="tr-TR" b="1" dirty="0"/>
              <a:t>Yılı Ödeneği 		: 6.500.000,00 TL</a:t>
            </a:r>
          </a:p>
          <a:p>
            <a:r>
              <a:rPr lang="tr-TR" b="1" dirty="0"/>
              <a:t>İhale Tarihi		: 15.10.2015</a:t>
            </a:r>
          </a:p>
          <a:p>
            <a:r>
              <a:rPr lang="tr-TR" b="1" dirty="0"/>
              <a:t>Fiziki Gerçekleştirme Oranı 	: % 91</a:t>
            </a:r>
          </a:p>
        </p:txBody>
      </p:sp>
      <p:pic>
        <p:nvPicPr>
          <p:cNvPr id="8" name="Resim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7774" y="1537429"/>
            <a:ext cx="4110440" cy="31372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Resim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27881" y="1558343"/>
            <a:ext cx="4238103" cy="311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Dikdörtgen 1"/>
          <p:cNvSpPr/>
          <p:nvPr/>
        </p:nvSpPr>
        <p:spPr>
          <a:xfrm>
            <a:off x="6572519" y="4778061"/>
            <a:ext cx="5973587" cy="1477328"/>
          </a:xfrm>
          <a:prstGeom prst="rect">
            <a:avLst/>
          </a:prstGeom>
        </p:spPr>
        <p:txBody>
          <a:bodyPr wrap="square">
            <a:spAutoFit/>
          </a:bodyPr>
          <a:lstStyle/>
          <a:p>
            <a:pPr lvl="0" fontAlgn="ctr"/>
            <a:r>
              <a:rPr lang="tr-TR" u="sng" dirty="0"/>
              <a:t>PROJE ÖZELLİĞİ</a:t>
            </a:r>
          </a:p>
          <a:p>
            <a:pPr lvl="0" fontAlgn="ctr"/>
            <a:r>
              <a:rPr lang="tr-TR" dirty="0"/>
              <a:t>1- 80 Yataklı Olup, 16 Adet Süit Oda Bulunmaktadır.</a:t>
            </a:r>
          </a:p>
          <a:p>
            <a:pPr lvl="0" fontAlgn="ctr"/>
            <a:r>
              <a:rPr lang="tr-TR" dirty="0"/>
              <a:t>2- 270 Kişilik Konferans Salonu (322 m²)</a:t>
            </a:r>
          </a:p>
          <a:p>
            <a:pPr lvl="0" fontAlgn="ctr"/>
            <a:r>
              <a:rPr lang="tr-TR" dirty="0"/>
              <a:t>3- Düğün Salonu (620 m²)</a:t>
            </a:r>
          </a:p>
          <a:p>
            <a:pPr lvl="0" fontAlgn="ctr"/>
            <a:r>
              <a:rPr lang="tr-TR" dirty="0"/>
              <a:t>4- Yarı Olimpik Yüzme Havuzu Bulunmaktadır.</a:t>
            </a:r>
          </a:p>
        </p:txBody>
      </p:sp>
    </p:spTree>
    <p:extLst>
      <p:ext uri="{BB962C8B-B14F-4D97-AF65-F5344CB8AC3E}">
        <p14:creationId xmlns:p14="http://schemas.microsoft.com/office/powerpoint/2010/main" xmlns="" val="24490040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605742" y="797125"/>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 </a:t>
            </a:r>
            <a:r>
              <a:rPr lang="tr-TR" sz="2800" b="1" dirty="0">
                <a:solidFill>
                  <a:schemeClr val="tx2"/>
                </a:solidFill>
              </a:rPr>
              <a:t>TUNCELİ VALİLİĞİ</a:t>
            </a:r>
            <a:br>
              <a:rPr lang="tr-TR" sz="2800" b="1" dirty="0">
                <a:solidFill>
                  <a:schemeClr val="tx2"/>
                </a:solidFill>
              </a:rPr>
            </a:br>
            <a:r>
              <a:rPr lang="tr-TR" sz="2800" b="1" dirty="0">
                <a:solidFill>
                  <a:schemeClr val="tx2"/>
                </a:solidFill>
              </a:rPr>
              <a:t>   İL MİLLİ EĞİTİM MÜDÜRLÜĞÜ             </a:t>
            </a:r>
            <a:endParaRPr lang="tr-TR" sz="1600" b="1" dirty="0">
              <a:solidFill>
                <a:schemeClr val="tx1">
                  <a:lumMod val="95000"/>
                  <a:lumOff val="5000"/>
                </a:schemeClr>
              </a:solidFill>
            </a:endParaRPr>
          </a:p>
        </p:txBody>
      </p:sp>
      <p:pic>
        <p:nvPicPr>
          <p:cNvPr id="4" name="10 Resim" descr="C:\Users\admin\Desktop\Documents\tunceli kitapçık\tunceli sunum\Yeni klasör (4)\valiligi.png"/>
          <p:cNvPicPr/>
          <p:nvPr/>
        </p:nvPicPr>
        <p:blipFill>
          <a:blip r:embed="rId2" cstate="print"/>
          <a:srcRect/>
          <a:stretch>
            <a:fillRect/>
          </a:stretch>
        </p:blipFill>
        <p:spPr bwMode="auto">
          <a:xfrm>
            <a:off x="905897" y="701576"/>
            <a:ext cx="879153" cy="787593"/>
          </a:xfrm>
          <a:prstGeom prst="rect">
            <a:avLst/>
          </a:prstGeom>
          <a:ln>
            <a:noFill/>
          </a:ln>
          <a:effectLst>
            <a:outerShdw blurRad="292100" dist="139700" dir="2700000" algn="tl" rotWithShape="0">
              <a:srgbClr val="333333">
                <a:alpha val="65000"/>
              </a:srgbClr>
            </a:outerShdw>
          </a:effectLst>
        </p:spPr>
      </p:pic>
      <p:pic>
        <p:nvPicPr>
          <p:cNvPr id="5"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Resim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45412" y="1617833"/>
            <a:ext cx="4689474" cy="3443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Dikdörtgen 8"/>
          <p:cNvSpPr/>
          <p:nvPr/>
        </p:nvSpPr>
        <p:spPr>
          <a:xfrm>
            <a:off x="710130" y="5203406"/>
            <a:ext cx="4879301" cy="646331"/>
          </a:xfrm>
          <a:prstGeom prst="rect">
            <a:avLst/>
          </a:prstGeom>
        </p:spPr>
        <p:txBody>
          <a:bodyPr wrap="square">
            <a:spAutoFit/>
          </a:bodyPr>
          <a:lstStyle/>
          <a:p>
            <a:pPr lvl="0" algn="ctr" defTabSz="914400" fontAlgn="base">
              <a:spcBef>
                <a:spcPct val="0"/>
              </a:spcBef>
              <a:spcAft>
                <a:spcPct val="0"/>
              </a:spcAft>
            </a:pPr>
            <a:r>
              <a:rPr lang="tr-TR" b="1" dirty="0">
                <a:solidFill>
                  <a:prstClr val="black"/>
                </a:solidFill>
                <a:cs typeface="Arial" charset="0"/>
              </a:rPr>
              <a:t>MAZGİRT HALK EĞİTİM MERKEZİ HİZMET BİNASI YAPIM İNŞAATI</a:t>
            </a:r>
          </a:p>
        </p:txBody>
      </p:sp>
      <p:pic>
        <p:nvPicPr>
          <p:cNvPr id="7" name="İçerik Yer Tutucusu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5806835" y="1693112"/>
            <a:ext cx="5580083" cy="3189514"/>
          </a:xfrm>
          <a:prstGeom prst="roundRect">
            <a:avLst>
              <a:gd name="adj" fmla="val 8594"/>
            </a:avLst>
          </a:prstGeom>
          <a:solidFill>
            <a:srgbClr val="FFFFFF">
              <a:shade val="85000"/>
            </a:srgbClr>
          </a:solidFill>
          <a:ln w="9525">
            <a:noFill/>
            <a:miter lim="800000"/>
            <a:headEnd/>
            <a:tailEnd/>
          </a:ln>
          <a:effectLst>
            <a:reflection blurRad="12700" stA="38000" endPos="28000" dist="5000" dir="5400000" sy="-100000" algn="bl" rotWithShape="0"/>
          </a:effectLst>
        </p:spPr>
      </p:pic>
      <p:sp>
        <p:nvSpPr>
          <p:cNvPr id="10" name="Dikdörtgen 1"/>
          <p:cNvSpPr/>
          <p:nvPr/>
        </p:nvSpPr>
        <p:spPr>
          <a:xfrm>
            <a:off x="5711167" y="5223694"/>
            <a:ext cx="5772621" cy="923330"/>
          </a:xfrm>
          <a:prstGeom prst="rect">
            <a:avLst/>
          </a:prstGeom>
        </p:spPr>
        <p:txBody>
          <a:bodyPr wrap="square">
            <a:spAutoFit/>
          </a:bodyPr>
          <a:lstStyle/>
          <a:p>
            <a:pPr algn="ctr" defTabSz="914400"/>
            <a:r>
              <a:rPr lang="tr-TR" b="1" kern="0" dirty="0" smtClean="0">
                <a:solidFill>
                  <a:prstClr val="black"/>
                </a:solidFill>
              </a:rPr>
              <a:t>TOBB TARAFINDAN YAPILACAK OLAN 200 ÖĞRENCİ KAPASİTELİ YURT YAPIMI İNŞAAT ÇALIŞMASI</a:t>
            </a:r>
            <a:endParaRPr lang="tr-TR" kern="0" dirty="0" smtClean="0">
              <a:solidFill>
                <a:sysClr val="windowText" lastClr="000000"/>
              </a:solidFill>
            </a:endParaRPr>
          </a:p>
        </p:txBody>
      </p:sp>
    </p:spTree>
    <p:extLst>
      <p:ext uri="{BB962C8B-B14F-4D97-AF65-F5344CB8AC3E}">
        <p14:creationId xmlns:p14="http://schemas.microsoft.com/office/powerpoint/2010/main" xmlns="" val="34128905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592863" y="642579"/>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t> </a:t>
            </a:r>
            <a:r>
              <a:rPr lang="tr-TR" sz="2800" b="1" dirty="0">
                <a:solidFill>
                  <a:schemeClr val="tx2"/>
                </a:solidFill>
              </a:rPr>
              <a:t>TUNCELİ VALİLİĞİ</a:t>
            </a:r>
            <a:br>
              <a:rPr lang="tr-TR" sz="2800" b="1" dirty="0">
                <a:solidFill>
                  <a:schemeClr val="tx2"/>
                </a:solidFill>
              </a:rPr>
            </a:br>
            <a:r>
              <a:rPr lang="tr-TR" sz="2800" b="1" dirty="0">
                <a:solidFill>
                  <a:schemeClr val="tx2"/>
                </a:solidFill>
              </a:rPr>
              <a:t>   İL MİLLİ EĞİTİM MÜDÜRLÜĞÜ             </a:t>
            </a:r>
            <a:endParaRPr lang="tr-TR" sz="1600" b="1" dirty="0">
              <a:solidFill>
                <a:schemeClr val="tx1">
                  <a:lumMod val="95000"/>
                  <a:lumOff val="5000"/>
                </a:schemeClr>
              </a:solidFill>
            </a:endParaRPr>
          </a:p>
        </p:txBody>
      </p:sp>
      <p:pic>
        <p:nvPicPr>
          <p:cNvPr id="4" name="10 Resim" descr="C:\Users\admin\Desktop\Documents\tunceli kitapçık\tunceli sunum\Yeni klasör (4)\valiligi.png"/>
          <p:cNvPicPr/>
          <p:nvPr/>
        </p:nvPicPr>
        <p:blipFill>
          <a:blip r:embed="rId2" cstate="print"/>
          <a:srcRect/>
          <a:stretch>
            <a:fillRect/>
          </a:stretch>
        </p:blipFill>
        <p:spPr bwMode="auto">
          <a:xfrm>
            <a:off x="880139" y="598545"/>
            <a:ext cx="879153" cy="787593"/>
          </a:xfrm>
          <a:prstGeom prst="rect">
            <a:avLst/>
          </a:prstGeom>
          <a:ln>
            <a:noFill/>
          </a:ln>
          <a:effectLst>
            <a:outerShdw blurRad="292100" dist="139700" dir="2700000" algn="tl" rotWithShape="0">
              <a:srgbClr val="333333">
                <a:alpha val="65000"/>
              </a:srgbClr>
            </a:outerShdw>
          </a:effectLst>
        </p:spPr>
      </p:pic>
      <p:pic>
        <p:nvPicPr>
          <p:cNvPr id="5"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00428" y="625956"/>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 name="Tablo 6"/>
          <p:cNvGraphicFramePr>
            <a:graphicFrameLocks noGrp="1"/>
          </p:cNvGraphicFramePr>
          <p:nvPr>
            <p:extLst>
              <p:ext uri="{D42A27DB-BD31-4B8C-83A1-F6EECF244321}">
                <p14:modId xmlns:p14="http://schemas.microsoft.com/office/powerpoint/2010/main" xmlns="" val="3746469558"/>
              </p:ext>
            </p:extLst>
          </p:nvPr>
        </p:nvGraphicFramePr>
        <p:xfrm>
          <a:off x="837127" y="1455316"/>
          <a:ext cx="10547797" cy="4773921"/>
        </p:xfrm>
        <a:graphic>
          <a:graphicData uri="http://schemas.openxmlformats.org/drawingml/2006/table">
            <a:tbl>
              <a:tblPr>
                <a:tableStyleId>{5C22544A-7EE6-4342-B048-85BDC9FD1C3A}</a:tableStyleId>
              </a:tblPr>
              <a:tblGrid>
                <a:gridCol w="1000700"/>
                <a:gridCol w="4550094"/>
                <a:gridCol w="1841679"/>
                <a:gridCol w="1313645"/>
                <a:gridCol w="1841679"/>
              </a:tblGrid>
              <a:tr h="28335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Sıra No</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Projenin Adı</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Proje Yeri</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Proje Tutarı</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Program Yılı Ödeneği (TL) *</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r>
              <a:tr h="37935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 80 Yataklı,270 kişilik konferans ,düğün salonu ve havuzu olan Öğretmen Evi yapımı</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Merkez-Atatürk Mah.</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tr-TR" sz="1200" u="none" strike="noStrike" cap="none" normalizeH="0" baseline="0" dirty="0" smtClean="0">
                          <a:ln>
                            <a:noFill/>
                          </a:ln>
                          <a:effectLst/>
                        </a:rPr>
                        <a:t>13.569.239,00</a:t>
                      </a:r>
                      <a:endParaRPr kumimoji="0" lang="tr-TR" sz="1200" b="1" i="0" u="none" strike="noStrike" cap="none" normalizeH="0" baseline="0" dirty="0" smtClean="0">
                        <a:ln>
                          <a:noFill/>
                        </a:ln>
                        <a:solidFill>
                          <a:schemeClr val="tx1"/>
                        </a:solidFill>
                        <a:effectLst/>
                        <a:latin typeface="Arial Tur" pitchFamily="34" charset="0"/>
                        <a:cs typeface="Arial Tur" pitchFamily="34" charset="0"/>
                      </a:endParaRPr>
                    </a:p>
                  </a:txBody>
                  <a:tcPr marL="9525" marR="9525" marT="9525" marB="0"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tr-TR" sz="1200" u="none" strike="noStrike" cap="none" normalizeH="0" baseline="0" dirty="0" smtClean="0">
                          <a:ln>
                            <a:noFill/>
                          </a:ln>
                          <a:effectLst/>
                        </a:rPr>
                        <a:t>6.500.000,00</a:t>
                      </a:r>
                      <a:endParaRPr kumimoji="0" lang="tr-TR" sz="1200" b="1" i="0" u="none" strike="noStrike" cap="none" normalizeH="0" baseline="0" dirty="0" smtClean="0">
                        <a:ln>
                          <a:noFill/>
                        </a:ln>
                        <a:solidFill>
                          <a:schemeClr val="tx1"/>
                        </a:solidFill>
                        <a:effectLst/>
                        <a:latin typeface="Arial Tur" pitchFamily="34" charset="0"/>
                        <a:cs typeface="Arial Tur" pitchFamily="34" charset="0"/>
                      </a:endParaRPr>
                    </a:p>
                  </a:txBody>
                  <a:tcPr marL="9525" marR="9525" marT="9525" marB="0" anchor="ctr" horzOverflow="overflow"/>
                </a:tc>
              </a:tr>
              <a:tr h="39271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2</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16 Derslikli Genel Lise -1 (TOKİ)</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Merkez-Atatürk Mah.</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7.000.000,00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5.000.000,00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r>
              <a:tr h="380441">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Arial Tur" pitchFamily="34" charset="0"/>
                          <a:cs typeface="Arial" charset="0"/>
                        </a:rPr>
                        <a:t>3</a:t>
                      </a: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16 Derslikli Genel Lise -2 (TOKİ)</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Merkez-Atatürk Mah.</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7.000.000,00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5.000.000,00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r>
              <a:tr h="41725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dk1"/>
                          </a:solidFill>
                          <a:effectLst/>
                          <a:latin typeface="+mn-lt"/>
                          <a:cs typeface="+mn-cs"/>
                        </a:rPr>
                        <a:t>4</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16 Derslikli Endüstri Meslek Lisesi ve 4 Adet Atölye Binası Yapımı(TOKİ)</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Merkez-Cumhuriyet Mah.</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10.780.000,00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4.000.000,00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r>
              <a:tr h="3589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dk1"/>
                          </a:solidFill>
                          <a:effectLst/>
                          <a:latin typeface="+mn-lt"/>
                          <a:cs typeface="+mn-cs"/>
                        </a:rPr>
                        <a:t>5</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Spor Lisesi Spor Salonu</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Merkez-Cumhuriyet Mahallesi</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1.000.000,00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r>
              <a:tr h="3589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dk1"/>
                          </a:solidFill>
                          <a:effectLst/>
                          <a:latin typeface="+mn-lt"/>
                          <a:cs typeface="+mn-cs"/>
                        </a:rPr>
                        <a:t>6</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anchor="ctr"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 200 Öğrenci Kapasiteli Pansiyon Binası Yapımı</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 Cumhuriyet Mah.</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5.500.000,00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5.090.000,00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anchor="ctr" horzOverflow="overflow"/>
                </a:tc>
              </a:tr>
              <a:tr h="3589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dk1"/>
                          </a:solidFill>
                          <a:effectLst/>
                          <a:latin typeface="+mn-lt"/>
                          <a:cs typeface="+mn-cs"/>
                        </a:rPr>
                        <a:t>7</a:t>
                      </a:r>
                      <a:endParaRPr kumimoji="0" lang="tr-TR" sz="1200" b="1" i="0" u="none" strike="noStrike" cap="none" normalizeH="0" baseline="0" dirty="0" smtClean="0">
                        <a:ln>
                          <a:noFill/>
                        </a:ln>
                        <a:solidFill>
                          <a:schemeClr val="tx1"/>
                        </a:solidFill>
                        <a:effectLst/>
                        <a:latin typeface="Arial Tur" pitchFamily="34" charset="0"/>
                        <a:cs typeface="Arial" charset="0"/>
                      </a:endParaRP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8 Derslikli Halk Eğitim Merkezi Binası Yapımı</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Mazgirt</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4.500.000,00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750.000,00</a:t>
                      </a:r>
                      <a:endParaRPr kumimoji="0" lang="tr-TR" sz="1200" b="1" i="0" u="none" strike="noStrike" cap="none" normalizeH="0" baseline="0" dirty="0" smtClean="0">
                        <a:ln>
                          <a:noFill/>
                        </a:ln>
                        <a:solidFill>
                          <a:schemeClr val="tx1"/>
                        </a:solidFill>
                        <a:effectLst/>
                        <a:latin typeface="Calibri" pitchFamily="34" charset="0"/>
                        <a:cs typeface="Arial" charset="0"/>
                      </a:endParaRPr>
                    </a:p>
                  </a:txBody>
                  <a:tcPr marL="9525" marR="9525" marT="9525" marB="0" horzOverflow="overflow"/>
                </a:tc>
              </a:tr>
              <a:tr h="35949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dk1"/>
                          </a:solidFill>
                          <a:effectLst/>
                          <a:latin typeface="+mn-lt"/>
                          <a:cs typeface="+mn-cs"/>
                        </a:rPr>
                        <a:t>8</a:t>
                      </a:r>
                      <a:endParaRPr kumimoji="0" lang="tr-TR" sz="1200" b="0" i="0" u="none" strike="noStrike" cap="none" normalizeH="0" baseline="0" dirty="0" smtClean="0">
                        <a:ln>
                          <a:noFill/>
                        </a:ln>
                        <a:solidFill>
                          <a:schemeClr val="tx1"/>
                        </a:solidFill>
                        <a:effectLst/>
                        <a:latin typeface="Arial Tur" pitchFamily="34" charset="0"/>
                        <a:cs typeface="Arial" charset="0"/>
                      </a:endParaRP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16 Derslikli  Sarı Saltuk İlkokulu Yapımı</a:t>
                      </a:r>
                      <a:endParaRPr kumimoji="0" lang="tr-TR" sz="12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Merkez </a:t>
                      </a:r>
                    </a:p>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Ali baba Mah.</a:t>
                      </a:r>
                      <a:endParaRPr kumimoji="0" lang="tr-TR" sz="12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3.800.000,00</a:t>
                      </a:r>
                      <a:endParaRPr kumimoji="0" lang="tr-TR" sz="12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u="none" strike="noStrike" cap="none" normalizeH="0" baseline="0" dirty="0" smtClean="0">
                          <a:ln>
                            <a:noFill/>
                          </a:ln>
                          <a:effectLst/>
                        </a:rPr>
                        <a:t>2.700.000,00</a:t>
                      </a:r>
                      <a:endParaRPr kumimoji="0" lang="tr-TR" sz="12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L="9525" marR="9525" marT="9525" marB="0" horzOverflow="overflow"/>
                </a:tc>
              </a:tr>
              <a:tr h="35949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Arial" charset="0"/>
                        </a:rPr>
                        <a:t>9</a:t>
                      </a: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Çemişgezek Raşit Yüksel Anadolu İmam Hatip Lisesi’ne kat ilavesi (derslik ve mescit yapımı)</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Çemişgezek</a:t>
                      </a: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tr-TR" sz="1200" b="0" i="0" u="none" strike="noStrike" cap="none" normalizeH="0" baseline="0" dirty="0" smtClean="0">
                        <a:ln>
                          <a:noFill/>
                        </a:ln>
                        <a:solidFill>
                          <a:schemeClr val="tx1"/>
                        </a:solidFill>
                        <a:effectLst/>
                        <a:latin typeface="+mn-lt"/>
                        <a:cs typeface="Calibri" panose="020F0502020204030204" pitchFamily="34" charset="0"/>
                      </a:endParaRP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1.542.206,00</a:t>
                      </a:r>
                    </a:p>
                  </a:txBody>
                  <a:tcPr marL="9525" marR="9525" marT="9525" marB="0" horzOverflow="overflow"/>
                </a:tc>
              </a:tr>
              <a:tr h="3589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Arial" charset="0"/>
                        </a:rPr>
                        <a:t>10</a:t>
                      </a: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Pertek 30 Yataklı Öğretmenevi Yapımı</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Pertek</a:t>
                      </a: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5.000.000,00</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1.415.000,00</a:t>
                      </a:r>
                    </a:p>
                  </a:txBody>
                  <a:tcPr marL="9525" marR="9525" marT="9525" marB="0" horzOverflow="overflow"/>
                </a:tc>
              </a:tr>
              <a:tr h="35899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Arial" charset="0"/>
                        </a:rPr>
                        <a:t>11</a:t>
                      </a: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Pülümür 7 Dairelik Öğretmen Konutu Yapımı</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Pülümür</a:t>
                      </a: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1.000.000,00</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900.000,00</a:t>
                      </a:r>
                    </a:p>
                  </a:txBody>
                  <a:tcPr marL="9525" marR="9525" marT="9525" marB="0" horzOverflow="overflow"/>
                </a:tc>
              </a:tr>
              <a:tr h="35949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Arial" charset="0"/>
                        </a:rPr>
                        <a:t>12</a:t>
                      </a:r>
                    </a:p>
                  </a:txBody>
                  <a:tcPr marL="9525" marR="9525" marT="9525" marB="0" horzOverflow="overflow"/>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Valiliğimiz ve TOBB tarafından imzalanan protokol kapsamında yapılacak 200 kapasiteli öğrenci yurdu.</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Merkez Moğultay Mah.</a:t>
                      </a:r>
                    </a:p>
                  </a:txBody>
                  <a:tcPr marL="9525" marR="9525" marT="9525" marB="0" horzOverflow="overflow"/>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5.994.400,00 (KDV dahil)</a:t>
                      </a:r>
                    </a:p>
                  </a:txBody>
                  <a:tcPr marL="9525" marR="9525" marT="9525" marB="0" horzOverflow="overflow"/>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200" b="0" i="0" u="none" strike="noStrike" cap="none" normalizeH="0" baseline="0" dirty="0" smtClean="0">
                          <a:ln>
                            <a:noFill/>
                          </a:ln>
                          <a:solidFill>
                            <a:schemeClr val="tx1"/>
                          </a:solidFill>
                          <a:effectLst/>
                          <a:latin typeface="+mn-lt"/>
                          <a:cs typeface="Calibri" panose="020F0502020204030204" pitchFamily="34" charset="0"/>
                        </a:rPr>
                        <a:t>5.994.400,00</a:t>
                      </a:r>
                    </a:p>
                  </a:txBody>
                  <a:tcPr marL="9525" marR="9525" marT="9525" marB="0" horzOverflow="overflow"/>
                </a:tc>
              </a:tr>
            </a:tbl>
          </a:graphicData>
        </a:graphic>
      </p:graphicFrame>
    </p:spTree>
    <p:extLst>
      <p:ext uri="{BB962C8B-B14F-4D97-AF65-F5344CB8AC3E}">
        <p14:creationId xmlns:p14="http://schemas.microsoft.com/office/powerpoint/2010/main" xmlns="" val="27857727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18</a:t>
            </a:fld>
            <a:endParaRPr lang="tr-TR" sz="1200" b="1" dirty="0"/>
          </a:p>
        </p:txBody>
      </p:sp>
      <p:sp>
        <p:nvSpPr>
          <p:cNvPr id="20" name="28 Metin kutusu"/>
          <p:cNvSpPr txBox="1"/>
          <p:nvPr/>
        </p:nvSpPr>
        <p:spPr>
          <a:xfrm>
            <a:off x="840140" y="2560597"/>
            <a:ext cx="7142357" cy="954093"/>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smtClean="0">
                <a:cs typeface="Arial" pitchFamily="34" charset="0"/>
              </a:rPr>
              <a:t>Ekonomi Ve İstihdam </a:t>
            </a:r>
            <a:r>
              <a:rPr lang="tr-TR" sz="1400" b="1" dirty="0" err="1" smtClean="0">
                <a:cs typeface="Arial" pitchFamily="34" charset="0"/>
              </a:rPr>
              <a:t>Osb’lerde</a:t>
            </a:r>
            <a:r>
              <a:rPr lang="tr-TR" sz="1400" b="1" dirty="0" smtClean="0">
                <a:cs typeface="Arial" pitchFamily="34" charset="0"/>
              </a:rPr>
              <a:t> Sürüyor.   Projesi Başvuru Sahibi </a:t>
            </a:r>
            <a:r>
              <a:rPr lang="tr-TR" sz="1400" b="1" dirty="0">
                <a:cs typeface="Arial" pitchFamily="34" charset="0"/>
              </a:rPr>
              <a:t>: </a:t>
            </a:r>
            <a:r>
              <a:rPr lang="tr-TR" sz="1400" b="1" dirty="0" smtClean="0">
                <a:cs typeface="Arial" pitchFamily="34" charset="0"/>
              </a:rPr>
              <a:t>Organize Sanayi Bölgesi Müteşebbis Heyeti.   Proje Konusu: OSB’nin etrafının çevrilmesi ve güvenlik teknolojileri kurulumu ile güvenliğin güçlendirilmesi.</a:t>
            </a:r>
          </a:p>
          <a:p>
            <a:pPr algn="ctr"/>
            <a:r>
              <a:rPr lang="tr-TR" sz="1400" b="1" dirty="0" smtClean="0">
                <a:cs typeface="Arial" pitchFamily="34" charset="0"/>
              </a:rPr>
              <a:t>Toplam Proje Bütçesi : 643.000 TL    Ajans Destek Tutarı : 483.000 TL</a:t>
            </a:r>
            <a:endParaRPr lang="tr-TR" sz="1400" b="1" dirty="0">
              <a:cs typeface="Arial" pitchFamily="34" charset="0"/>
            </a:endParaRPr>
          </a:p>
        </p:txBody>
      </p:sp>
      <p:sp>
        <p:nvSpPr>
          <p:cNvPr id="22" name="31 Metin kutusu"/>
          <p:cNvSpPr txBox="1"/>
          <p:nvPr/>
        </p:nvSpPr>
        <p:spPr>
          <a:xfrm>
            <a:off x="875768" y="3786960"/>
            <a:ext cx="7106728" cy="954093"/>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Hozat Belediyesi Yenilenebilir Enerji İle </a:t>
            </a:r>
            <a:r>
              <a:rPr lang="tr-TR" sz="1400" b="1" dirty="0" smtClean="0">
                <a:cs typeface="Arial" pitchFamily="34" charset="0"/>
              </a:rPr>
              <a:t>Tanışıyor.    Başvuru Sahibi : Hozat Belediyesi</a:t>
            </a:r>
          </a:p>
          <a:p>
            <a:pPr algn="ctr"/>
            <a:r>
              <a:rPr lang="tr-TR" sz="1400" b="1" dirty="0" smtClean="0">
                <a:cs typeface="Arial" pitchFamily="34" charset="0"/>
              </a:rPr>
              <a:t>Proje Konusu : Güneş Panelleri ve akü sistemlerinin kurulumu ile sokak lambası aydınlatmalarının sağlanması.</a:t>
            </a:r>
          </a:p>
          <a:p>
            <a:pPr algn="ctr"/>
            <a:r>
              <a:rPr lang="tr-TR" sz="1400" b="1" dirty="0">
                <a:cs typeface="Arial" pitchFamily="34" charset="0"/>
              </a:rPr>
              <a:t>Toplam Proje Bütçesi : </a:t>
            </a:r>
            <a:r>
              <a:rPr lang="tr-TR" sz="1400" b="1" dirty="0" smtClean="0">
                <a:cs typeface="Arial" pitchFamily="34" charset="0"/>
              </a:rPr>
              <a:t>534.000 </a:t>
            </a:r>
            <a:r>
              <a:rPr lang="tr-TR" sz="1400" b="1" dirty="0">
                <a:cs typeface="Arial" pitchFamily="34" charset="0"/>
              </a:rPr>
              <a:t>TL    Ajans Destek Tutarı : </a:t>
            </a:r>
            <a:r>
              <a:rPr lang="tr-TR" sz="1400" b="1" dirty="0" smtClean="0">
                <a:cs typeface="Arial" pitchFamily="34" charset="0"/>
              </a:rPr>
              <a:t>400.000 TL  </a:t>
            </a:r>
            <a:endParaRPr lang="tr-TR" sz="1400" b="1" dirty="0">
              <a:cs typeface="Arial" pitchFamily="34" charset="0"/>
            </a:endParaRPr>
          </a:p>
        </p:txBody>
      </p:sp>
      <p:sp>
        <p:nvSpPr>
          <p:cNvPr id="16" name="Yuvarlatılmış Dikdörtgen 15"/>
          <p:cNvSpPr/>
          <p:nvPr/>
        </p:nvSpPr>
        <p:spPr>
          <a:xfrm>
            <a:off x="2439489" y="670660"/>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OSB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78503"/>
            <a:ext cx="10571924" cy="1081049"/>
          </a:xfrm>
          <a:prstGeom prst="rect">
            <a:avLst/>
          </a:prstGeom>
        </p:spPr>
        <p:txBody>
          <a:bodyPr wrap="square" lIns="79993" tIns="39997" rIns="79993" bIns="39997">
            <a:spAutoFit/>
          </a:bodyPr>
          <a:lstStyle/>
          <a:p>
            <a:pPr algn="ctr"/>
            <a:r>
              <a:rPr lang="tr-TR" sz="1500" b="1" dirty="0" smtClean="0">
                <a:cs typeface="Times New Roman" panose="02020603050405020304" pitchFamily="18" charset="0"/>
              </a:rPr>
              <a:t>EKONOMİ VE İSTİHDAM OSB’LERDE SÜRÜYOR,  HOZAT BELEDİYESİ YENİLENEBİLİR ENERJİ İLE TANIŞIYOR VE PÜLÜMÜR ENGELSİZ YAŞAM MERKEZİ YATIRIMLARI DEVAM ETMEKTE OLUP 2017 SONU İTİBARİYLE TAMAMLANMASI BEKLENMEKTEDİR. </a:t>
            </a:r>
          </a:p>
          <a:p>
            <a:pPr algn="just"/>
            <a:endParaRPr lang="tr-TR" sz="2000" b="1" dirty="0">
              <a:cs typeface="Times New Roman" panose="02020603050405020304" pitchFamily="18" charset="0"/>
            </a:endParaRPr>
          </a:p>
        </p:txBody>
      </p:sp>
      <p:sp>
        <p:nvSpPr>
          <p:cNvPr id="3" name="AutoShape 2" descr="hozat belediyesi ile ilgili görsel sonuc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31 Metin kutusu"/>
          <p:cNvSpPr txBox="1"/>
          <p:nvPr/>
        </p:nvSpPr>
        <p:spPr>
          <a:xfrm>
            <a:off x="875768" y="5106730"/>
            <a:ext cx="7106728" cy="954093"/>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Pülümür Engelsiz Yaşam Merkezi </a:t>
            </a:r>
            <a:r>
              <a:rPr lang="tr-TR" sz="1400" b="1" dirty="0" smtClean="0">
                <a:cs typeface="Arial" pitchFamily="34" charset="0"/>
              </a:rPr>
              <a:t>Projesi. Proje Başvuru Sahibi : Pülümür Belediyesi</a:t>
            </a:r>
          </a:p>
          <a:p>
            <a:pPr algn="ctr"/>
            <a:r>
              <a:rPr lang="tr-TR" sz="1400" b="1" dirty="0" smtClean="0">
                <a:cs typeface="Arial" pitchFamily="34" charset="0"/>
              </a:rPr>
              <a:t>Proje Konusu : Engelsiz yaşam merkezi adı altında, seminer, konferans gibi kültürel ve sosyal faaliyetlere imkan tanıyacak kültür merkezi inşası. </a:t>
            </a:r>
          </a:p>
          <a:p>
            <a:pPr algn="ctr"/>
            <a:r>
              <a:rPr lang="tr-TR" sz="1400" b="1" dirty="0" smtClean="0">
                <a:cs typeface="Arial" pitchFamily="34" charset="0"/>
              </a:rPr>
              <a:t> </a:t>
            </a:r>
            <a:endParaRPr lang="tr-TR" sz="1400" b="1" dirty="0">
              <a:cs typeface="Arial" pitchFamily="34" charset="0"/>
            </a:endParaRPr>
          </a:p>
        </p:txBody>
      </p:sp>
      <p:pic>
        <p:nvPicPr>
          <p:cNvPr id="12" name="Picture 3" descr="C:\Users\safak.taysi\Downloads\IMG-20170712-WA001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36948" y="3149681"/>
            <a:ext cx="3130061" cy="163150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Metin kutusu 3"/>
          <p:cNvSpPr txBox="1"/>
          <p:nvPr/>
        </p:nvSpPr>
        <p:spPr>
          <a:xfrm>
            <a:off x="8873158" y="4997508"/>
            <a:ext cx="2023439" cy="523220"/>
          </a:xfrm>
          <a:prstGeom prst="rect">
            <a:avLst/>
          </a:prstGeom>
          <a:noFill/>
        </p:spPr>
        <p:txBody>
          <a:bodyPr wrap="none" rtlCol="0">
            <a:spAutoFit/>
          </a:bodyPr>
          <a:lstStyle/>
          <a:p>
            <a:pPr algn="ctr"/>
            <a:r>
              <a:rPr lang="tr-TR" sz="1400" dirty="0" smtClean="0"/>
              <a:t>Tunceli OSB’nin etrafının </a:t>
            </a:r>
          </a:p>
          <a:p>
            <a:pPr algn="ctr"/>
            <a:r>
              <a:rPr lang="tr-TR" sz="1400" dirty="0" smtClean="0"/>
              <a:t>Çevrilmesi projesi</a:t>
            </a:r>
            <a:endParaRPr lang="tr-TR" sz="1400" dirty="0"/>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19</a:t>
            </a:fld>
            <a:endParaRPr lang="tr-TR" sz="1200" b="1" dirty="0"/>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DEVAM 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sp>
        <p:nvSpPr>
          <p:cNvPr id="14" name="11 Dikdörtgen"/>
          <p:cNvSpPr/>
          <p:nvPr/>
        </p:nvSpPr>
        <p:spPr>
          <a:xfrm>
            <a:off x="875769" y="1606733"/>
            <a:ext cx="10571924" cy="634773"/>
          </a:xfrm>
          <a:prstGeom prst="rect">
            <a:avLst/>
          </a:prstGeom>
        </p:spPr>
        <p:txBody>
          <a:bodyPr wrap="square" lIns="79993" tIns="39997" rIns="79993" bIns="39997">
            <a:spAutoFit/>
          </a:bodyPr>
          <a:lstStyle/>
          <a:p>
            <a:pPr algn="ctr"/>
            <a:r>
              <a:rPr lang="tr-TR" b="1" dirty="0" smtClean="0">
                <a:solidFill>
                  <a:srgbClr val="0000FF"/>
                </a:solidFill>
                <a:cs typeface="Times New Roman" panose="02020603050405020304" pitchFamily="18" charset="0"/>
              </a:rPr>
              <a:t>2016-2017 YILI</a:t>
            </a:r>
            <a:r>
              <a:rPr lang="tr-TR" b="1" dirty="0" smtClean="0">
                <a:cs typeface="Times New Roman" panose="02020603050405020304" pitchFamily="18" charset="0"/>
              </a:rPr>
              <a:t> YATIRIMLARI DEVAM ETMEKTE OLUP, </a:t>
            </a:r>
            <a:r>
              <a:rPr lang="tr-TR" b="1" dirty="0" smtClean="0">
                <a:solidFill>
                  <a:srgbClr val="0000FF"/>
                </a:solidFill>
                <a:cs typeface="Times New Roman" panose="02020603050405020304" pitchFamily="18" charset="0"/>
              </a:rPr>
              <a:t>2017 YILI SONUNDA</a:t>
            </a:r>
            <a:r>
              <a:rPr lang="tr-TR" b="1" dirty="0" smtClean="0">
                <a:cs typeface="Times New Roman" panose="02020603050405020304" pitchFamily="18" charset="0"/>
              </a:rPr>
              <a:t> YATIRIMLARIN TAMAMLANMASI PLANLANMAKTADIR. </a:t>
            </a:r>
            <a:endParaRPr lang="tr-TR" sz="2000" b="1" dirty="0">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xmlns="" val="679757331"/>
              </p:ext>
            </p:extLst>
          </p:nvPr>
        </p:nvGraphicFramePr>
        <p:xfrm>
          <a:off x="1351832" y="2438351"/>
          <a:ext cx="2833803" cy="3715670"/>
        </p:xfrm>
        <a:graphic>
          <a:graphicData uri="http://schemas.openxmlformats.org/drawingml/2006/table">
            <a:tbl>
              <a:tblPr>
                <a:tableStyleId>{5C22544A-7EE6-4342-B048-85BDC9FD1C3A}</a:tableStyleId>
              </a:tblPr>
              <a:tblGrid>
                <a:gridCol w="2833803"/>
              </a:tblGrid>
              <a:tr h="210878">
                <a:tc>
                  <a:txBody>
                    <a:bodyPr/>
                    <a:lstStyle/>
                    <a:p>
                      <a:pPr algn="ctr" fontAlgn="b"/>
                      <a:r>
                        <a:rPr lang="tr-TR" sz="1100" b="1" u="sng" strike="noStrike" dirty="0">
                          <a:effectLst/>
                        </a:rPr>
                        <a:t>2017 YILI DEVAM EDEN YATIRIMLAR</a:t>
                      </a:r>
                      <a:endParaRPr lang="tr-TR" sz="1100" b="1" i="0" u="sng" strike="noStrike" dirty="0">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NAZIMİYE BALLICA KÖYÜ</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MAZGİRT GELİNCİK KÖYÜ</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MERKEZ SİNAN KÖYÜ</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MERKEZ YEŞİLKAYA ENH + AG</a:t>
                      </a:r>
                      <a:endParaRPr lang="tr-TR" sz="1100" b="0" i="0" u="none" strike="noStrike">
                        <a:solidFill>
                          <a:srgbClr val="000000"/>
                        </a:solidFill>
                        <a:effectLst/>
                        <a:latin typeface="Calibri" panose="020F0502020204030204" pitchFamily="34" charset="0"/>
                      </a:endParaRPr>
                    </a:p>
                  </a:txBody>
                  <a:tcPr marL="9525" marR="9525" marT="9525" marB="0" anchor="b"/>
                </a:tc>
              </a:tr>
              <a:tr h="221422">
                <a:tc>
                  <a:txBody>
                    <a:bodyPr/>
                    <a:lstStyle/>
                    <a:p>
                      <a:pPr algn="ctr" fontAlgn="b"/>
                      <a:r>
                        <a:rPr lang="tr-TR" sz="1100" u="none" strike="noStrike">
                          <a:effectLst/>
                        </a:rPr>
                        <a:t>MAZGİRT DOĞANLI KAVAKTEPE ENH</a:t>
                      </a:r>
                      <a:endParaRPr lang="tr-TR" sz="1100" b="0" i="0" u="none" strike="noStrike">
                        <a:solidFill>
                          <a:srgbClr val="000000"/>
                        </a:solidFill>
                        <a:effectLst/>
                        <a:latin typeface="Calibri" panose="020F0502020204030204" pitchFamily="34" charset="0"/>
                      </a:endParaRPr>
                    </a:p>
                  </a:txBody>
                  <a:tcPr marL="9525" marR="9525" marT="9525" marB="0" anchor="b"/>
                </a:tc>
              </a:tr>
              <a:tr h="411212">
                <a:tc>
                  <a:txBody>
                    <a:bodyPr/>
                    <a:lstStyle/>
                    <a:p>
                      <a:pPr algn="ctr" fontAlgn="ctr"/>
                      <a:r>
                        <a:rPr lang="tr-TR" sz="1100" u="none" strike="noStrike">
                          <a:effectLst/>
                        </a:rPr>
                        <a:t>DARIKENT ENERJİ NAKİL HATTINDAN YENİ KABİN İRTİBAT</a:t>
                      </a:r>
                      <a:endParaRPr lang="tr-TR" sz="1100" b="0" i="0" u="none" strike="noStrike">
                        <a:solidFill>
                          <a:srgbClr val="000000"/>
                        </a:solidFill>
                        <a:effectLst/>
                        <a:latin typeface="Calibri" panose="020F0502020204030204" pitchFamily="34" charset="0"/>
                      </a:endParaRPr>
                    </a:p>
                  </a:txBody>
                  <a:tcPr marL="9525" marR="9525" marT="9525" marB="0" anchor="ctr"/>
                </a:tc>
              </a:tr>
              <a:tr h="210878">
                <a:tc>
                  <a:txBody>
                    <a:bodyPr/>
                    <a:lstStyle/>
                    <a:p>
                      <a:pPr algn="ctr" fontAlgn="b"/>
                      <a:r>
                        <a:rPr lang="tr-TR" sz="1100" u="none" strike="noStrike">
                          <a:effectLst/>
                        </a:rPr>
                        <a:t>DOĞUCAK - KUSAKLI ENH</a:t>
                      </a:r>
                      <a:endParaRPr lang="tr-TR" sz="1100" b="0" i="0" u="none" strike="noStrike">
                        <a:solidFill>
                          <a:srgbClr val="000000"/>
                        </a:solidFill>
                        <a:effectLst/>
                        <a:latin typeface="Calibri" panose="020F0502020204030204" pitchFamily="34" charset="0"/>
                      </a:endParaRPr>
                    </a:p>
                  </a:txBody>
                  <a:tcPr marL="9525" marR="9525" marT="9525" marB="0" anchor="b"/>
                </a:tc>
              </a:tr>
              <a:tr h="381689">
                <a:tc>
                  <a:txBody>
                    <a:bodyPr/>
                    <a:lstStyle/>
                    <a:p>
                      <a:pPr algn="ctr" fontAlgn="b"/>
                      <a:r>
                        <a:rPr lang="tr-TR" sz="1100" u="none" strike="noStrike">
                          <a:effectLst/>
                        </a:rPr>
                        <a:t>HACIYUSUF ENH'DAN BRS SÜLÜNTAŞ TR</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MAZGİRT ÖZDEK KÖYÜ BRŞ ENH</a:t>
                      </a:r>
                      <a:endParaRPr lang="tr-TR" sz="1100" b="0" i="0" u="none" strike="noStrike">
                        <a:solidFill>
                          <a:srgbClr val="000000"/>
                        </a:solidFill>
                        <a:effectLst/>
                        <a:latin typeface="Calibri" panose="020F0502020204030204" pitchFamily="34" charset="0"/>
                      </a:endParaRPr>
                    </a:p>
                  </a:txBody>
                  <a:tcPr marL="9525" marR="9525" marT="9525" marB="0" anchor="b"/>
                </a:tc>
              </a:tr>
              <a:tr h="381689">
                <a:tc>
                  <a:txBody>
                    <a:bodyPr/>
                    <a:lstStyle/>
                    <a:p>
                      <a:pPr algn="ctr" fontAlgn="b"/>
                      <a:r>
                        <a:rPr lang="tr-TR" sz="1100" u="none" strike="noStrike">
                          <a:effectLst/>
                        </a:rPr>
                        <a:t>SÖKÜLECEK ENH'DAN BRS AYDINLIK TR</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YENİ KABİN - HACIYUSUF MEZRA ENH</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YENİ KABİN SÖKÜLECEK ENH</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a:effectLst/>
                        </a:rPr>
                        <a:t>AYDINLIK KÖYÜ</a:t>
                      </a:r>
                      <a:endParaRPr lang="tr-TR" sz="1100" b="0" i="0" u="none" strike="noStrike">
                        <a:solidFill>
                          <a:srgbClr val="000000"/>
                        </a:solidFill>
                        <a:effectLst/>
                        <a:latin typeface="Calibri" panose="020F0502020204030204" pitchFamily="34" charset="0"/>
                      </a:endParaRPr>
                    </a:p>
                  </a:txBody>
                  <a:tcPr marL="9525" marR="9525" marT="9525" marB="0" anchor="b"/>
                </a:tc>
              </a:tr>
              <a:tr h="210878">
                <a:tc>
                  <a:txBody>
                    <a:bodyPr/>
                    <a:lstStyle/>
                    <a:p>
                      <a:pPr algn="ctr" fontAlgn="b"/>
                      <a:r>
                        <a:rPr lang="tr-TR" sz="1100" u="none" strike="noStrike" dirty="0">
                          <a:effectLst/>
                        </a:rPr>
                        <a:t>DEREKÖY KIRKMEŞE ENH</a:t>
                      </a:r>
                      <a:endParaRPr lang="tr-TR"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4" name="Tablo 3"/>
          <p:cNvGraphicFramePr>
            <a:graphicFrameLocks noGrp="1"/>
          </p:cNvGraphicFramePr>
          <p:nvPr>
            <p:extLst>
              <p:ext uri="{D42A27DB-BD31-4B8C-83A1-F6EECF244321}">
                <p14:modId xmlns:p14="http://schemas.microsoft.com/office/powerpoint/2010/main" xmlns="" val="3027318648"/>
              </p:ext>
            </p:extLst>
          </p:nvPr>
        </p:nvGraphicFramePr>
        <p:xfrm>
          <a:off x="4443213" y="2438352"/>
          <a:ext cx="3026535" cy="3715668"/>
        </p:xfrm>
        <a:graphic>
          <a:graphicData uri="http://schemas.openxmlformats.org/drawingml/2006/table">
            <a:tbl>
              <a:tblPr>
                <a:tableStyleId>{5C22544A-7EE6-4342-B048-85BDC9FD1C3A}</a:tableStyleId>
              </a:tblPr>
              <a:tblGrid>
                <a:gridCol w="3026535"/>
              </a:tblGrid>
              <a:tr h="207997">
                <a:tc>
                  <a:txBody>
                    <a:bodyPr/>
                    <a:lstStyle/>
                    <a:p>
                      <a:pPr algn="ctr" fontAlgn="b"/>
                      <a:r>
                        <a:rPr lang="tr-TR" sz="1100" b="1" u="sng" strike="noStrike" dirty="0">
                          <a:effectLst/>
                        </a:rPr>
                        <a:t>2017 YATIRIMLAR</a:t>
                      </a:r>
                      <a:endParaRPr lang="tr-TR" sz="1100" b="1" i="0" u="sng" strike="noStrike" dirty="0">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ÇEMİŞGEZEK OVA GRUBU</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PINARLAR ENH</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TOZKOPARAN ENH</a:t>
                      </a:r>
                      <a:endParaRPr lang="tr-TR" sz="1000" b="0" i="0" u="none" strike="noStrike">
                        <a:solidFill>
                          <a:srgbClr val="000000"/>
                        </a:solidFill>
                        <a:effectLst/>
                        <a:latin typeface="Calibri" panose="020F0502020204030204" pitchFamily="34" charset="0"/>
                      </a:endParaRPr>
                    </a:p>
                  </a:txBody>
                  <a:tcPr marL="8708" marR="8708" marT="8708" marB="0" anchor="b"/>
                </a:tc>
              </a:tr>
              <a:tr h="234999">
                <a:tc>
                  <a:txBody>
                    <a:bodyPr/>
                    <a:lstStyle/>
                    <a:p>
                      <a:pPr algn="ctr" fontAlgn="b"/>
                      <a:r>
                        <a:rPr lang="tr-TR" sz="1000" u="none" strike="noStrike">
                          <a:effectLst/>
                        </a:rPr>
                        <a:t>MERKEZ CUMHURİYET MAHALLESİ</a:t>
                      </a:r>
                      <a:endParaRPr lang="tr-TR" sz="1000" b="0" i="0" u="none" strike="noStrike">
                        <a:solidFill>
                          <a:srgbClr val="000000"/>
                        </a:solidFill>
                        <a:effectLst/>
                        <a:latin typeface="Calibri" panose="020F0502020204030204" pitchFamily="34" charset="0"/>
                      </a:endParaRPr>
                    </a:p>
                  </a:txBody>
                  <a:tcPr marL="8708" marR="8708" marT="8708" marB="0" anchor="b"/>
                </a:tc>
              </a:tr>
              <a:tr h="218396">
                <a:tc>
                  <a:txBody>
                    <a:bodyPr/>
                    <a:lstStyle/>
                    <a:p>
                      <a:pPr algn="ctr" fontAlgn="b"/>
                      <a:r>
                        <a:rPr lang="tr-TR" sz="1000" u="none" strike="noStrike">
                          <a:effectLst/>
                        </a:rPr>
                        <a:t>ÇEMÇELİ ENH + AG</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BURMA GEÇİT</a:t>
                      </a:r>
                      <a:endParaRPr lang="tr-TR" sz="1000" b="0" i="0" u="none" strike="noStrike">
                        <a:solidFill>
                          <a:srgbClr val="000000"/>
                        </a:solidFill>
                        <a:effectLst/>
                        <a:latin typeface="Calibri" panose="020F0502020204030204" pitchFamily="34" charset="0"/>
                      </a:endParaRPr>
                    </a:p>
                  </a:txBody>
                  <a:tcPr marL="8708" marR="8708" marT="8708" marB="0" anchor="b"/>
                </a:tc>
              </a:tr>
              <a:tr h="243541">
                <a:tc>
                  <a:txBody>
                    <a:bodyPr/>
                    <a:lstStyle/>
                    <a:p>
                      <a:pPr algn="ctr" fontAlgn="b"/>
                      <a:r>
                        <a:rPr lang="tr-TR" sz="1000" u="none" strike="noStrike" dirty="0">
                          <a:effectLst/>
                        </a:rPr>
                        <a:t>MERKEZ KUYULUCA AG ŞEBEKE TESİSİ</a:t>
                      </a:r>
                      <a:endParaRPr lang="tr-TR" sz="1000" b="0" i="0" u="none" strike="noStrike" dirty="0">
                        <a:solidFill>
                          <a:srgbClr val="000000"/>
                        </a:solidFill>
                        <a:effectLst/>
                        <a:latin typeface="Calibri" panose="020F0502020204030204" pitchFamily="34" charset="0"/>
                      </a:endParaRPr>
                    </a:p>
                  </a:txBody>
                  <a:tcPr marL="8708" marR="8708" marT="8708" marB="0" anchor="b"/>
                </a:tc>
              </a:tr>
              <a:tr h="238199">
                <a:tc>
                  <a:txBody>
                    <a:bodyPr/>
                    <a:lstStyle/>
                    <a:p>
                      <a:pPr algn="ctr" fontAlgn="b"/>
                      <a:r>
                        <a:rPr lang="tr-TR" sz="1000" u="none" strike="noStrike">
                          <a:effectLst/>
                        </a:rPr>
                        <a:t>NAZİMİYE GÜNEYCİK KABİN ENH</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HOZAT DERVİŞCEMAL</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HOZAT YEŞİLYURT</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MERKEZ TOSUNCUK</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DEMİRKAPI DAĞ MEZRASI</a:t>
                      </a:r>
                      <a:endParaRPr lang="tr-TR" sz="1000" b="0" i="0" u="none" strike="noStrike">
                        <a:solidFill>
                          <a:srgbClr val="000000"/>
                        </a:solidFill>
                        <a:effectLst/>
                        <a:latin typeface="Calibri" panose="020F0502020204030204" pitchFamily="34" charset="0"/>
                      </a:endParaRPr>
                    </a:p>
                  </a:txBody>
                  <a:tcPr marL="8708" marR="8708" marT="8708" marB="0" anchor="b"/>
                </a:tc>
              </a:tr>
              <a:tr h="284569">
                <a:tc>
                  <a:txBody>
                    <a:bodyPr/>
                    <a:lstStyle/>
                    <a:p>
                      <a:pPr algn="ctr" fontAlgn="b"/>
                      <a:r>
                        <a:rPr lang="tr-TR" sz="1000" u="none" strike="noStrike">
                          <a:effectLst/>
                        </a:rPr>
                        <a:t>MERKEZ BEYAZPINAR KÖYÜ</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AKPAZAR KAYACI</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a:effectLst/>
                        </a:rPr>
                        <a:t>AKPAZAR KARABULUT</a:t>
                      </a:r>
                      <a:endParaRPr lang="tr-TR" sz="1000" b="0" i="0" u="none" strike="noStrike">
                        <a:solidFill>
                          <a:srgbClr val="000000"/>
                        </a:solidFill>
                        <a:effectLst/>
                        <a:latin typeface="Calibri" panose="020F0502020204030204" pitchFamily="34" charset="0"/>
                      </a:endParaRPr>
                    </a:p>
                  </a:txBody>
                  <a:tcPr marL="8708" marR="8708" marT="8708" marB="0" anchor="b"/>
                </a:tc>
              </a:tr>
              <a:tr h="207997">
                <a:tc>
                  <a:txBody>
                    <a:bodyPr/>
                    <a:lstStyle/>
                    <a:p>
                      <a:pPr algn="ctr" fontAlgn="b"/>
                      <a:r>
                        <a:rPr lang="tr-TR" sz="1000" u="none" strike="noStrike" dirty="0">
                          <a:effectLst/>
                        </a:rPr>
                        <a:t>MAZGİRT GÜMÜŞGÜN</a:t>
                      </a:r>
                      <a:endParaRPr lang="tr-TR" sz="1000" b="0" i="0" u="none" strike="noStrike" dirty="0">
                        <a:solidFill>
                          <a:srgbClr val="000000"/>
                        </a:solidFill>
                        <a:effectLst/>
                        <a:latin typeface="Calibri" panose="020F0502020204030204" pitchFamily="34" charset="0"/>
                      </a:endParaRPr>
                    </a:p>
                  </a:txBody>
                  <a:tcPr marL="8708" marR="8708" marT="8708" marB="0" anchor="b"/>
                </a:tc>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xmlns="" val="1275009715"/>
              </p:ext>
            </p:extLst>
          </p:nvPr>
        </p:nvGraphicFramePr>
        <p:xfrm>
          <a:off x="7701567" y="2438350"/>
          <a:ext cx="3057572" cy="3715674"/>
        </p:xfrm>
        <a:graphic>
          <a:graphicData uri="http://schemas.openxmlformats.org/drawingml/2006/table">
            <a:tbl>
              <a:tblPr>
                <a:tableStyleId>{5C22544A-7EE6-4342-B048-85BDC9FD1C3A}</a:tableStyleId>
              </a:tblPr>
              <a:tblGrid>
                <a:gridCol w="3057572"/>
              </a:tblGrid>
              <a:tr h="199553">
                <a:tc>
                  <a:txBody>
                    <a:bodyPr/>
                    <a:lstStyle/>
                    <a:p>
                      <a:pPr algn="ctr" fontAlgn="b"/>
                      <a:r>
                        <a:rPr lang="tr-TR" sz="1100" b="1" u="sng" strike="noStrike" dirty="0">
                          <a:effectLst/>
                        </a:rPr>
                        <a:t>2017 YATIRIMLAR</a:t>
                      </a:r>
                      <a:endParaRPr lang="tr-TR" sz="1100" b="1" i="0" u="sng" strike="noStrike" dirty="0">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MAZGİRT OTLUKAYA</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MAZGİRT SÜLÜNTAŞ</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MAZGİRT YUKARIOYUMCA</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MERKEZ YOLKONAK</a:t>
                      </a:r>
                      <a:endParaRPr lang="tr-TR" sz="1100" b="0" i="0" u="none" strike="noStrike">
                        <a:solidFill>
                          <a:srgbClr val="000000"/>
                        </a:solidFill>
                        <a:effectLst/>
                        <a:latin typeface="Calibri" panose="020F0502020204030204" pitchFamily="34" charset="0"/>
                      </a:endParaRPr>
                    </a:p>
                  </a:txBody>
                  <a:tcPr marL="9525" marR="9525" marT="9525" marB="0" anchor="b"/>
                </a:tc>
              </a:tr>
              <a:tr h="209530">
                <a:tc>
                  <a:txBody>
                    <a:bodyPr/>
                    <a:lstStyle/>
                    <a:p>
                      <a:pPr algn="ctr" fontAlgn="b"/>
                      <a:r>
                        <a:rPr lang="tr-TR" sz="1100" u="none" strike="noStrike">
                          <a:effectLst/>
                        </a:rPr>
                        <a:t>KIZILKALE GRUP ENH</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TUNCELİ 2017 YILI KÜÇÜK EK TESİSLER</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NAZİMİYE GERİŞ ENH</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TUNCELİ MERKEZ DM-7</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MUTU KÖK</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PÜLÜMÜR SALKIMÖZÜ AG TESİS İŞİ</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PÜLÜMÜR SÜLEYMAN UŞAĞI AG TESİS İŞİ</a:t>
                      </a:r>
                      <a:endParaRPr lang="tr-TR" sz="1100" b="0" i="0" u="none" strike="noStrike">
                        <a:solidFill>
                          <a:srgbClr val="000000"/>
                        </a:solidFill>
                        <a:effectLst/>
                        <a:latin typeface="Calibri" panose="020F0502020204030204" pitchFamily="34" charset="0"/>
                      </a:endParaRPr>
                    </a:p>
                  </a:txBody>
                  <a:tcPr marL="9525" marR="9525" marT="9525" marB="0" anchor="b"/>
                </a:tc>
              </a:tr>
              <a:tr h="199553">
                <a:tc>
                  <a:txBody>
                    <a:bodyPr/>
                    <a:lstStyle/>
                    <a:p>
                      <a:pPr algn="ctr" fontAlgn="b"/>
                      <a:r>
                        <a:rPr lang="tr-TR" sz="1100" u="none" strike="noStrike">
                          <a:effectLst/>
                        </a:rPr>
                        <a:t>PÜLÜMÜR KIRDIM AG TESİS İŞİ</a:t>
                      </a:r>
                      <a:endParaRPr lang="tr-TR" sz="1100" b="0" i="0" u="none" strike="noStrike">
                        <a:solidFill>
                          <a:srgbClr val="000000"/>
                        </a:solidFill>
                        <a:effectLst/>
                        <a:latin typeface="Calibri" panose="020F0502020204030204" pitchFamily="34" charset="0"/>
                      </a:endParaRPr>
                    </a:p>
                  </a:txBody>
                  <a:tcPr marL="9525" marR="9525" marT="9525" marB="0" anchor="b"/>
                </a:tc>
              </a:tr>
              <a:tr h="361190">
                <a:tc>
                  <a:txBody>
                    <a:bodyPr/>
                    <a:lstStyle/>
                    <a:p>
                      <a:pPr algn="ctr" fontAlgn="b"/>
                      <a:r>
                        <a:rPr lang="tr-TR" sz="1100" u="none" strike="noStrike">
                          <a:effectLst/>
                        </a:rPr>
                        <a:t>ÇEMİŞGEZEK YÜNBÜKEN KÖYÜ AG TESİS İŞİ</a:t>
                      </a:r>
                      <a:endParaRPr lang="tr-TR" sz="1100" b="0" i="0" u="none" strike="noStrike">
                        <a:solidFill>
                          <a:srgbClr val="000000"/>
                        </a:solidFill>
                        <a:effectLst/>
                        <a:latin typeface="Calibri" panose="020F0502020204030204" pitchFamily="34" charset="0"/>
                      </a:endParaRPr>
                    </a:p>
                  </a:txBody>
                  <a:tcPr marL="9525" marR="9525" marT="9525" marB="0" anchor="b"/>
                </a:tc>
              </a:tr>
              <a:tr h="389128">
                <a:tc>
                  <a:txBody>
                    <a:bodyPr/>
                    <a:lstStyle/>
                    <a:p>
                      <a:pPr algn="ctr" fontAlgn="b"/>
                      <a:r>
                        <a:rPr lang="tr-TR" sz="1100" u="none" strike="noStrike">
                          <a:effectLst/>
                        </a:rPr>
                        <a:t>ORTAHARMAN VE BEYAZTOPRAK MEZRASI AG TESİS İŞİ</a:t>
                      </a:r>
                      <a:endParaRPr lang="tr-TR" sz="1100" b="0" i="0" u="none" strike="noStrike">
                        <a:solidFill>
                          <a:srgbClr val="000000"/>
                        </a:solidFill>
                        <a:effectLst/>
                        <a:latin typeface="Calibri" panose="020F0502020204030204" pitchFamily="34" charset="0"/>
                      </a:endParaRPr>
                    </a:p>
                  </a:txBody>
                  <a:tcPr marL="9525" marR="9525" marT="9525" marB="0" anchor="b"/>
                </a:tc>
              </a:tr>
              <a:tr h="361190">
                <a:tc>
                  <a:txBody>
                    <a:bodyPr/>
                    <a:lstStyle/>
                    <a:p>
                      <a:pPr algn="ctr" fontAlgn="b"/>
                      <a:r>
                        <a:rPr lang="tr-TR" sz="1100" u="none" strike="noStrike" dirty="0">
                          <a:effectLst/>
                        </a:rPr>
                        <a:t>KOÇKUYUSU-DEMİRKAZIK-GÜMÜŞGÜN ENH</a:t>
                      </a:r>
                      <a:endParaRPr lang="tr-TR"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pic>
        <p:nvPicPr>
          <p:cNvPr id="17" name="Resim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41359" y="775112"/>
            <a:ext cx="1329560" cy="900670"/>
          </a:xfrm>
          <a:prstGeom prst="rect">
            <a:avLst/>
          </a:prstGeom>
        </p:spPr>
      </p:pic>
    </p:spTree>
    <p:extLst>
      <p:ext uri="{BB962C8B-B14F-4D97-AF65-F5344CB8AC3E}">
        <p14:creationId xmlns:p14="http://schemas.microsoft.com/office/powerpoint/2010/main" xmlns="" val="22363887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a:t>
            </a:fld>
            <a:endParaRPr lang="tr-TR" sz="1200" b="1" dirty="0"/>
          </a:p>
        </p:txBody>
      </p:sp>
      <p:sp>
        <p:nvSpPr>
          <p:cNvPr id="20" name="28 Metin kutusu"/>
          <p:cNvSpPr txBox="1"/>
          <p:nvPr/>
        </p:nvSpPr>
        <p:spPr>
          <a:xfrm>
            <a:off x="768066" y="4545468"/>
            <a:ext cx="5735767"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Tunceli Ağız ve Diş Sağlığı Merkezi- 14.694.540,00TL </a:t>
            </a:r>
            <a:endParaRPr lang="tr-TR" sz="1600" b="1" dirty="0">
              <a:cs typeface="Arial" pitchFamily="34" charset="0"/>
            </a:endParaRPr>
          </a:p>
        </p:txBody>
      </p:sp>
      <p:sp>
        <p:nvSpPr>
          <p:cNvPr id="22" name="31 Metin kutusu"/>
          <p:cNvSpPr txBox="1"/>
          <p:nvPr/>
        </p:nvSpPr>
        <p:spPr>
          <a:xfrm>
            <a:off x="6684136" y="5527369"/>
            <a:ext cx="2550017"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10 Yataklı Pertek İlçe Hastanesi 9.440.000,00 TL </a:t>
            </a:r>
            <a:endParaRPr lang="tr-TR" sz="1600" b="1" dirty="0">
              <a:cs typeface="Arial" pitchFamily="34" charset="0"/>
            </a:endParaRPr>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SAĞLIK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3"/>
            <a:ext cx="10571924" cy="634773"/>
          </a:xfrm>
          <a:prstGeom prst="rect">
            <a:avLst/>
          </a:prstGeom>
        </p:spPr>
        <p:txBody>
          <a:bodyPr wrap="square" lIns="79993" tIns="39997" rIns="79993" bIns="39997">
            <a:spAutoFit/>
          </a:bodyPr>
          <a:lstStyle/>
          <a:p>
            <a:pPr algn="ctr"/>
            <a:r>
              <a:rPr lang="tr-TR" b="1" dirty="0" smtClean="0">
                <a:cs typeface="Times New Roman" panose="02020603050405020304" pitchFamily="18" charset="0"/>
              </a:rPr>
              <a:t>SAĞLIK YATIRIMLARI DEVAM ETMEKTE OLUP 2019 YILINDA TAMAMLANMASI BEKLENMEKTEDİR. </a:t>
            </a:r>
            <a:endParaRPr lang="tr-TR" sz="2000" b="1" dirty="0">
              <a:cs typeface="Times New Roman" panose="02020603050405020304" pitchFamily="18" charset="0"/>
            </a:endParaRPr>
          </a:p>
        </p:txBody>
      </p:sp>
      <p:pic>
        <p:nvPicPr>
          <p:cNvPr id="1028" name="Picture 4" descr="C:\Users\Nb\Desktop\ADSM\ADSM (6).t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8065" y="2451080"/>
            <a:ext cx="2644839" cy="1992133"/>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Nb\Desktop\ADSM\ADSM (5).t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93207" y="2465928"/>
            <a:ext cx="2910624" cy="197728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Nb\Desktop\ADSM\Pertek.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84136" y="2449877"/>
            <a:ext cx="2550017" cy="3124381"/>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C:\Users\Nb\Desktop\dr Ali Hıdır Klasörler\masaüstü exel\1655661_1.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9324304" y="2427634"/>
            <a:ext cx="2142704" cy="2569874"/>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28 Metin kutusu"/>
          <p:cNvSpPr txBox="1"/>
          <p:nvPr/>
        </p:nvSpPr>
        <p:spPr>
          <a:xfrm>
            <a:off x="9324304" y="5032492"/>
            <a:ext cx="2142704" cy="1077204"/>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İl Sağlık Müdürlüğü ve Halk Sağlığı Müdürlüğü Hizmet Binası 6.023.900,00 TL </a:t>
            </a:r>
            <a:endParaRPr lang="tr-TR" sz="1600" b="1" dirty="0">
              <a:cs typeface="Arial" pitchFamily="34" charset="0"/>
            </a:endParaRPr>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20</a:t>
            </a:fld>
            <a:endParaRPr lang="tr-TR" sz="1200" b="1" dirty="0"/>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EMNİYET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Tablo 7"/>
          <p:cNvGraphicFramePr>
            <a:graphicFrameLocks noGrp="1"/>
          </p:cNvGraphicFramePr>
          <p:nvPr>
            <p:extLst>
              <p:ext uri="{D42A27DB-BD31-4B8C-83A1-F6EECF244321}">
                <p14:modId xmlns:p14="http://schemas.microsoft.com/office/powerpoint/2010/main" xmlns="" val="2897470968"/>
              </p:ext>
            </p:extLst>
          </p:nvPr>
        </p:nvGraphicFramePr>
        <p:xfrm>
          <a:off x="1053009" y="4790941"/>
          <a:ext cx="9799475" cy="1146220"/>
        </p:xfrm>
        <a:graphic>
          <a:graphicData uri="http://schemas.openxmlformats.org/drawingml/2006/table">
            <a:tbl>
              <a:tblPr>
                <a:tableStyleId>{5940675A-B579-460E-94D1-54222C63F5DA}</a:tableStyleId>
              </a:tblPr>
              <a:tblGrid>
                <a:gridCol w="683469"/>
                <a:gridCol w="1699439"/>
                <a:gridCol w="6155924"/>
                <a:gridCol w="1260643"/>
              </a:tblGrid>
              <a:tr h="1146220">
                <a:tc>
                  <a:txBody>
                    <a:bodyPr/>
                    <a:lstStyle/>
                    <a:p>
                      <a:pPr algn="ctr" fontAlgn="ctr"/>
                      <a:r>
                        <a:rPr lang="tr-TR" sz="1100" b="1" i="0" u="none" strike="noStrike" dirty="0">
                          <a:solidFill>
                            <a:srgbClr val="000000"/>
                          </a:solidFill>
                          <a:effectLst/>
                          <a:latin typeface="Calibri" panose="020F0502020204030204" pitchFamily="34" charset="0"/>
                        </a:rPr>
                        <a:t>2</a:t>
                      </a:r>
                    </a:p>
                  </a:txBody>
                  <a:tcPr marL="9525" marR="9525" marT="9525" marB="0" anchor="ctr"/>
                </a:tc>
                <a:tc>
                  <a:txBody>
                    <a:bodyPr/>
                    <a:lstStyle/>
                    <a:p>
                      <a:pPr algn="l" fontAlgn="ctr"/>
                      <a:r>
                        <a:rPr lang="tr-TR" sz="1100" b="0" i="0" u="none" strike="noStrike" dirty="0" smtClean="0">
                          <a:solidFill>
                            <a:srgbClr val="000000"/>
                          </a:solidFill>
                          <a:effectLst/>
                          <a:latin typeface="Times New Roman" panose="02020603050405020304" pitchFamily="18" charset="0"/>
                        </a:rPr>
                        <a:t>Şahin</a:t>
                      </a:r>
                      <a:r>
                        <a:rPr lang="tr-TR" sz="1100" b="0" i="0" u="none" strike="noStrike" baseline="0" dirty="0" smtClean="0">
                          <a:solidFill>
                            <a:srgbClr val="000000"/>
                          </a:solidFill>
                          <a:effectLst/>
                          <a:latin typeface="Times New Roman" panose="02020603050405020304" pitchFamily="18" charset="0"/>
                        </a:rPr>
                        <a:t> Yuvası Polis </a:t>
                      </a:r>
                      <a:r>
                        <a:rPr lang="tr-TR" sz="1100" b="0" i="0" u="none" strike="noStrike" dirty="0" smtClean="0">
                          <a:solidFill>
                            <a:srgbClr val="000000"/>
                          </a:solidFill>
                          <a:effectLst/>
                          <a:latin typeface="Times New Roman" panose="02020603050405020304" pitchFamily="18" charset="0"/>
                        </a:rPr>
                        <a:t>Lojmanları </a:t>
                      </a:r>
                      <a:r>
                        <a:rPr lang="tr-TR" sz="1100" b="0" i="0" u="none" strike="noStrike" dirty="0">
                          <a:solidFill>
                            <a:srgbClr val="000000"/>
                          </a:solidFill>
                          <a:effectLst/>
                          <a:latin typeface="Times New Roman" panose="02020603050405020304" pitchFamily="18" charset="0"/>
                        </a:rPr>
                        <a:t>dış cephe </a:t>
                      </a:r>
                      <a:r>
                        <a:rPr lang="tr-TR" sz="1100" b="0" i="0" u="none" strike="noStrike" dirty="0" smtClean="0">
                          <a:solidFill>
                            <a:srgbClr val="000000"/>
                          </a:solidFill>
                          <a:effectLst/>
                          <a:latin typeface="Times New Roman" panose="02020603050405020304" pitchFamily="18" charset="0"/>
                        </a:rPr>
                        <a:t>ısı Yalıtımı ve alt yapı çalışmaları.</a:t>
                      </a:r>
                      <a:endParaRPr lang="tr-TR"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auto"/>
                      <a:r>
                        <a:rPr lang="tr-TR" sz="1100" b="0" i="0" u="none" strike="noStrike" dirty="0" smtClean="0">
                          <a:solidFill>
                            <a:srgbClr val="000000"/>
                          </a:solidFill>
                          <a:effectLst/>
                          <a:latin typeface="Times New Roman" panose="02020603050405020304" pitchFamily="18" charset="0"/>
                        </a:rPr>
                        <a:t>Emniyet Genel Müdürlüğü İnşaat Emlak</a:t>
                      </a:r>
                      <a:r>
                        <a:rPr lang="tr-TR" sz="1100" b="0" i="0" u="none" strike="noStrike" baseline="0" dirty="0" smtClean="0">
                          <a:solidFill>
                            <a:srgbClr val="000000"/>
                          </a:solidFill>
                          <a:effectLst/>
                          <a:latin typeface="Times New Roman" panose="02020603050405020304" pitchFamily="18" charset="0"/>
                        </a:rPr>
                        <a:t> Daire Başkanlığı tarafından ödenek temin edilmiş, </a:t>
                      </a:r>
                      <a:r>
                        <a:rPr lang="tr-TR" sz="1100" b="0" i="0" u="none" strike="noStrike" dirty="0" smtClean="0">
                          <a:solidFill>
                            <a:srgbClr val="000000"/>
                          </a:solidFill>
                          <a:effectLst/>
                          <a:latin typeface="Times New Roman" panose="02020603050405020304" pitchFamily="18" charset="0"/>
                        </a:rPr>
                        <a:t>bakım-onarım </a:t>
                      </a:r>
                      <a:r>
                        <a:rPr lang="tr-TR" sz="1100" b="0" i="0" u="none" strike="noStrike" dirty="0">
                          <a:solidFill>
                            <a:srgbClr val="000000"/>
                          </a:solidFill>
                          <a:effectLst/>
                          <a:latin typeface="Times New Roman" panose="02020603050405020304" pitchFamily="18" charset="0"/>
                        </a:rPr>
                        <a:t>çalışmaları devam etmektedir.</a:t>
                      </a:r>
                    </a:p>
                  </a:txBody>
                  <a:tcPr marL="9525" marR="9525" marT="9525" marB="0" anchor="ctr"/>
                </a:tc>
                <a:tc>
                  <a:txBody>
                    <a:bodyPr/>
                    <a:lstStyle/>
                    <a:p>
                      <a:pPr algn="ctr" fontAlgn="ctr"/>
                      <a:r>
                        <a:rPr lang="tr-TR" sz="1100" b="1" i="0" u="none" strike="noStrike" dirty="0" smtClean="0">
                          <a:solidFill>
                            <a:srgbClr val="FF0000"/>
                          </a:solidFill>
                          <a:effectLst/>
                          <a:latin typeface="Times New Roman" panose="02020603050405020304" pitchFamily="18" charset="0"/>
                        </a:rPr>
                        <a:t>950,000 TL</a:t>
                      </a:r>
                      <a:endParaRPr lang="tr-TR" sz="1100" b="1" i="0" u="none" strike="noStrike" dirty="0">
                        <a:solidFill>
                          <a:srgbClr val="FF0000"/>
                        </a:solidFill>
                        <a:effectLst/>
                        <a:latin typeface="Times New Roman" panose="02020603050405020304" pitchFamily="18" charset="0"/>
                      </a:endParaRPr>
                    </a:p>
                  </a:txBody>
                  <a:tcPr marL="9525" marR="9525" marT="9525" marB="0" anchor="ctr"/>
                </a:tc>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xmlns="" val="701528613"/>
              </p:ext>
            </p:extLst>
          </p:nvPr>
        </p:nvGraphicFramePr>
        <p:xfrm>
          <a:off x="1046205" y="2176530"/>
          <a:ext cx="9811266" cy="2629677"/>
        </p:xfrm>
        <a:graphic>
          <a:graphicData uri="http://schemas.openxmlformats.org/drawingml/2006/table">
            <a:tbl>
              <a:tblPr>
                <a:tableStyleId>{5940675A-B579-460E-94D1-54222C63F5DA}</a:tableStyleId>
              </a:tblPr>
              <a:tblGrid>
                <a:gridCol w="692507">
                  <a:extLst>
                    <a:ext uri="{9D8B030D-6E8A-4147-A177-3AD203B41FA5}">
                      <a16:colId xmlns="" xmlns:a16="http://schemas.microsoft.com/office/drawing/2014/main" val="20000"/>
                    </a:ext>
                  </a:extLst>
                </a:gridCol>
                <a:gridCol w="1692792">
                  <a:extLst>
                    <a:ext uri="{9D8B030D-6E8A-4147-A177-3AD203B41FA5}">
                      <a16:colId xmlns="" xmlns:a16="http://schemas.microsoft.com/office/drawing/2014/main" val="20001"/>
                    </a:ext>
                  </a:extLst>
                </a:gridCol>
                <a:gridCol w="6165228">
                  <a:extLst>
                    <a:ext uri="{9D8B030D-6E8A-4147-A177-3AD203B41FA5}">
                      <a16:colId xmlns="" xmlns:a16="http://schemas.microsoft.com/office/drawing/2014/main" val="20002"/>
                    </a:ext>
                  </a:extLst>
                </a:gridCol>
                <a:gridCol w="1260739">
                  <a:extLst>
                    <a:ext uri="{9D8B030D-6E8A-4147-A177-3AD203B41FA5}">
                      <a16:colId xmlns="" xmlns:a16="http://schemas.microsoft.com/office/drawing/2014/main" val="20003"/>
                    </a:ext>
                  </a:extLst>
                </a:gridCol>
              </a:tblGrid>
              <a:tr h="348205">
                <a:tc gridSpan="4">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100" b="1" i="0" u="none" strike="noStrike" kern="1200" baseline="0" dirty="0" smtClean="0">
                          <a:solidFill>
                            <a:srgbClr val="FF0000"/>
                          </a:solidFill>
                          <a:latin typeface="Times New Roman" panose="02020603050405020304" pitchFamily="18" charset="0"/>
                          <a:ea typeface="+mn-ea"/>
                          <a:cs typeface="Times New Roman" panose="02020603050405020304" pitchFamily="18" charset="0"/>
                        </a:rPr>
                        <a:t>HİZMET BİNALARI VE LOJMANLAR İLE İLGİLİ  ÖDENEK TAHSİSİ YAPILAN VE DEVAM EDEN ÇALIŞMALAR</a:t>
                      </a:r>
                      <a:endParaRPr lang="tr-TR" sz="1100" b="1" i="0" u="none" strike="noStrike" dirty="0" smtClean="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 xmlns:a16="http://schemas.microsoft.com/office/drawing/2014/main" val="10000"/>
                  </a:ext>
                </a:extLst>
              </a:tr>
              <a:tr h="280944">
                <a:tc>
                  <a:txBody>
                    <a:bodyPr/>
                    <a:lstStyle/>
                    <a:p>
                      <a:pPr algn="ctr" fontAlgn="b"/>
                      <a:r>
                        <a:rPr lang="tr-TR" sz="1100" b="1" i="0" u="none" strike="noStrike" dirty="0">
                          <a:solidFill>
                            <a:srgbClr val="000000"/>
                          </a:solidFill>
                          <a:effectLst/>
                          <a:latin typeface="Calibri" panose="020F0502020204030204" pitchFamily="34" charset="0"/>
                        </a:rPr>
                        <a:t>S.N</a:t>
                      </a:r>
                    </a:p>
                  </a:txBody>
                  <a:tcPr marL="8923" marR="8923" marT="8922" marB="0" anchor="ctr"/>
                </a:tc>
                <a:tc>
                  <a:txBody>
                    <a:bodyPr/>
                    <a:lstStyle/>
                    <a:p>
                      <a:pPr algn="ctr" fontAlgn="b"/>
                      <a:r>
                        <a:rPr lang="tr-TR" sz="1100" b="1" i="0" u="none" strike="noStrike" dirty="0">
                          <a:solidFill>
                            <a:srgbClr val="000000"/>
                          </a:solidFill>
                          <a:effectLst/>
                          <a:latin typeface="Times New Roman" panose="02020603050405020304" pitchFamily="18" charset="0"/>
                        </a:rPr>
                        <a:t>PROJENİN ADI</a:t>
                      </a:r>
                    </a:p>
                  </a:txBody>
                  <a:tcPr marL="8923" marR="8923" marT="8922" marB="0" anchor="ctr"/>
                </a:tc>
                <a:tc>
                  <a:txBody>
                    <a:bodyPr/>
                    <a:lstStyle/>
                    <a:p>
                      <a:pPr algn="ctr" fontAlgn="b"/>
                      <a:r>
                        <a:rPr lang="tr-TR" sz="1100" b="1" i="0" u="none" strike="noStrike" dirty="0">
                          <a:solidFill>
                            <a:srgbClr val="000000"/>
                          </a:solidFill>
                          <a:effectLst/>
                          <a:latin typeface="Times New Roman" panose="02020603050405020304" pitchFamily="18" charset="0"/>
                        </a:rPr>
                        <a:t>PROJENİN DURUMU</a:t>
                      </a:r>
                    </a:p>
                  </a:txBody>
                  <a:tcPr marL="8923" marR="8923" marT="8922" marB="0" anchor="ctr"/>
                </a:tc>
                <a:tc>
                  <a:txBody>
                    <a:bodyPr/>
                    <a:lstStyle/>
                    <a:p>
                      <a:pPr algn="ctr" fontAlgn="b"/>
                      <a:r>
                        <a:rPr lang="tr-TR" sz="1100" b="1" i="0" u="none" strike="noStrike" dirty="0">
                          <a:solidFill>
                            <a:srgbClr val="000000"/>
                          </a:solidFill>
                          <a:effectLst/>
                          <a:latin typeface="Times New Roman" panose="02020603050405020304" pitchFamily="18" charset="0"/>
                        </a:rPr>
                        <a:t>PROJE MALİYETİ</a:t>
                      </a:r>
                    </a:p>
                  </a:txBody>
                  <a:tcPr marL="8923" marR="8923" marT="8922" marB="0" anchor="ctr"/>
                </a:tc>
                <a:extLst>
                  <a:ext uri="{0D108BD9-81ED-4DB2-BD59-A6C34878D82A}">
                    <a16:rowId xmlns="" xmlns:a16="http://schemas.microsoft.com/office/drawing/2014/main" val="10001"/>
                  </a:ext>
                </a:extLst>
              </a:tr>
              <a:tr h="2000528">
                <a:tc>
                  <a:txBody>
                    <a:bodyPr/>
                    <a:lstStyle/>
                    <a:p>
                      <a:pPr algn="ctr" fontAlgn="ctr"/>
                      <a:r>
                        <a:rPr lang="tr-TR" sz="1100" b="1" i="0" u="none" strike="noStrike" dirty="0">
                          <a:solidFill>
                            <a:srgbClr val="000000"/>
                          </a:solidFill>
                          <a:effectLst/>
                          <a:latin typeface="Calibri" panose="020F0502020204030204" pitchFamily="34" charset="0"/>
                        </a:rPr>
                        <a:t>1</a:t>
                      </a:r>
                    </a:p>
                  </a:txBody>
                  <a:tcPr marL="9525" marR="9525" marT="9525" marB="0" anchor="ctr"/>
                </a:tc>
                <a:tc>
                  <a:txBody>
                    <a:bodyPr/>
                    <a:lstStyle/>
                    <a:p>
                      <a:pPr algn="l" fontAlgn="ctr"/>
                      <a:r>
                        <a:rPr lang="tr-TR" sz="1100" kern="1200" dirty="0" smtClean="0">
                          <a:solidFill>
                            <a:schemeClr val="tx1"/>
                          </a:solidFill>
                          <a:effectLst/>
                          <a:latin typeface="+mn-lt"/>
                          <a:ea typeface="+mn-ea"/>
                          <a:cs typeface="+mn-cs"/>
                        </a:rPr>
                        <a:t>Toplumsal Değişim ve Dönüşüm Sürecinde Sosyal Donatı Alanları Yapılması.</a:t>
                      </a:r>
                      <a:endParaRPr lang="tr-TR"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tr-TR" sz="1100" b="0" i="0" u="none" strike="noStrike" dirty="0" smtClean="0">
                          <a:solidFill>
                            <a:srgbClr val="000000"/>
                          </a:solidFill>
                          <a:effectLst/>
                          <a:latin typeface="Times New Roman" panose="02020603050405020304" pitchFamily="18" charset="0"/>
                        </a:rPr>
                        <a:t>KDRP programı kapsamında tahsis edilen 415.000</a:t>
                      </a:r>
                      <a:r>
                        <a:rPr lang="tr-TR" sz="1100" b="0" i="0" u="none" strike="noStrike" baseline="0" dirty="0" smtClean="0">
                          <a:solidFill>
                            <a:srgbClr val="000000"/>
                          </a:solidFill>
                          <a:effectLst/>
                          <a:latin typeface="Times New Roman" panose="02020603050405020304" pitchFamily="18" charset="0"/>
                        </a:rPr>
                        <a:t> </a:t>
                      </a:r>
                      <a:r>
                        <a:rPr lang="tr-TR" sz="1100" b="0" i="0" u="none" strike="noStrike" baseline="0" dirty="0" err="1" smtClean="0">
                          <a:solidFill>
                            <a:srgbClr val="000000"/>
                          </a:solidFill>
                          <a:effectLst/>
                          <a:latin typeface="Times New Roman" panose="02020603050405020304" pitchFamily="18" charset="0"/>
                        </a:rPr>
                        <a:t>tl</a:t>
                      </a:r>
                      <a:r>
                        <a:rPr lang="tr-TR" sz="1100" b="0" i="0" u="none" strike="noStrike" baseline="0" dirty="0" smtClean="0">
                          <a:solidFill>
                            <a:srgbClr val="000000"/>
                          </a:solidFill>
                          <a:effectLst/>
                          <a:latin typeface="Times New Roman" panose="02020603050405020304" pitchFamily="18" charset="0"/>
                        </a:rPr>
                        <a:t> hibe ile </a:t>
                      </a:r>
                      <a:r>
                        <a:rPr lang="tr-TR" sz="1100" b="0" i="0" u="none" strike="noStrike" baseline="0" dirty="0" err="1" smtClean="0">
                          <a:solidFill>
                            <a:srgbClr val="000000"/>
                          </a:solidFill>
                          <a:effectLst/>
                          <a:latin typeface="Times New Roman" panose="02020603050405020304" pitchFamily="18" charset="0"/>
                        </a:rPr>
                        <a:t>Polisevi</a:t>
                      </a:r>
                      <a:r>
                        <a:rPr lang="tr-TR" sz="1100" b="0" i="0" u="none" strike="noStrike" baseline="0" dirty="0" smtClean="0">
                          <a:solidFill>
                            <a:srgbClr val="000000"/>
                          </a:solidFill>
                          <a:effectLst/>
                          <a:latin typeface="Times New Roman" panose="02020603050405020304" pitchFamily="18" charset="0"/>
                        </a:rPr>
                        <a:t> Şube Müdürlüğünün b</a:t>
                      </a:r>
                      <a:r>
                        <a:rPr lang="tr-TR" sz="1100" b="0" i="0" u="none" strike="noStrike" dirty="0" smtClean="0">
                          <a:solidFill>
                            <a:srgbClr val="000000"/>
                          </a:solidFill>
                          <a:effectLst/>
                          <a:latin typeface="Times New Roman" panose="02020603050405020304" pitchFamily="18" charset="0"/>
                        </a:rPr>
                        <a:t>ina </a:t>
                      </a:r>
                      <a:r>
                        <a:rPr lang="tr-TR" sz="1100" b="0" i="0" u="none" strike="noStrike" dirty="0">
                          <a:solidFill>
                            <a:srgbClr val="000000"/>
                          </a:solidFill>
                          <a:effectLst/>
                          <a:latin typeface="Times New Roman" panose="02020603050405020304" pitchFamily="18" charset="0"/>
                        </a:rPr>
                        <a:t>kapasitesinin artırılması için ödenek tahsis edilmiş </a:t>
                      </a:r>
                      <a:r>
                        <a:rPr lang="tr-TR" sz="1100" b="0" i="0" u="none" strike="noStrike" dirty="0" smtClean="0">
                          <a:solidFill>
                            <a:srgbClr val="000000"/>
                          </a:solidFill>
                          <a:effectLst/>
                          <a:latin typeface="Times New Roman" panose="02020603050405020304" pitchFamily="18" charset="0"/>
                        </a:rPr>
                        <a:t>bu ödeneğin</a:t>
                      </a:r>
                      <a:r>
                        <a:rPr lang="tr-TR" sz="1100" b="0" i="0" u="none" strike="noStrike" baseline="0" dirty="0" smtClean="0">
                          <a:solidFill>
                            <a:srgbClr val="000000"/>
                          </a:solidFill>
                          <a:effectLst/>
                          <a:latin typeface="Times New Roman" panose="02020603050405020304" pitchFamily="18" charset="0"/>
                        </a:rPr>
                        <a:t> 364,000 </a:t>
                      </a:r>
                      <a:r>
                        <a:rPr lang="tr-TR" sz="1100" b="0" i="0" u="none" strike="noStrike" baseline="0" dirty="0" err="1" smtClean="0">
                          <a:solidFill>
                            <a:srgbClr val="000000"/>
                          </a:solidFill>
                          <a:effectLst/>
                          <a:latin typeface="Times New Roman" panose="02020603050405020304" pitchFamily="18" charset="0"/>
                        </a:rPr>
                        <a:t>tl</a:t>
                      </a:r>
                      <a:r>
                        <a:rPr lang="tr-TR" sz="1100" b="0" i="0" u="none" strike="noStrike" baseline="0" dirty="0" smtClean="0">
                          <a:solidFill>
                            <a:srgbClr val="000000"/>
                          </a:solidFill>
                          <a:effectLst/>
                          <a:latin typeface="Times New Roman" panose="02020603050405020304" pitchFamily="18" charset="0"/>
                        </a:rPr>
                        <a:t> si ile </a:t>
                      </a:r>
                      <a:r>
                        <a:rPr lang="tr-TR" sz="1100" b="0" i="0" u="none" strike="noStrike" baseline="0" dirty="0" err="1" smtClean="0">
                          <a:solidFill>
                            <a:srgbClr val="000000"/>
                          </a:solidFill>
                          <a:effectLst/>
                          <a:latin typeface="Times New Roman" panose="02020603050405020304" pitchFamily="18" charset="0"/>
                        </a:rPr>
                        <a:t>Restorant</a:t>
                      </a:r>
                      <a:r>
                        <a:rPr lang="tr-TR" sz="1100" b="0" i="0" u="none" strike="noStrike" baseline="0" dirty="0" smtClean="0">
                          <a:solidFill>
                            <a:srgbClr val="000000"/>
                          </a:solidFill>
                          <a:effectLst/>
                          <a:latin typeface="Times New Roman" panose="02020603050405020304" pitchFamily="18" charset="0"/>
                        </a:rPr>
                        <a:t> ve </a:t>
                      </a:r>
                      <a:r>
                        <a:rPr lang="tr-TR" sz="1100" b="0" i="0" u="none" strike="noStrike" baseline="0" dirty="0" err="1" smtClean="0">
                          <a:solidFill>
                            <a:srgbClr val="000000"/>
                          </a:solidFill>
                          <a:effectLst/>
                          <a:latin typeface="Times New Roman" panose="02020603050405020304" pitchFamily="18" charset="0"/>
                        </a:rPr>
                        <a:t>Fitnıs</a:t>
                      </a:r>
                      <a:r>
                        <a:rPr lang="tr-TR" sz="1100" b="0" i="0" u="none" strike="noStrike" baseline="0" dirty="0" smtClean="0">
                          <a:solidFill>
                            <a:srgbClr val="000000"/>
                          </a:solidFill>
                          <a:effectLst/>
                          <a:latin typeface="Times New Roman" panose="02020603050405020304" pitchFamily="18" charset="0"/>
                        </a:rPr>
                        <a:t> bölümlerinden oluşan iki bölümlü binanın inşaatına başlanılmış </a:t>
                      </a:r>
                      <a:r>
                        <a:rPr lang="tr-TR" sz="1100" b="0" i="0" u="none" strike="noStrike" dirty="0" smtClean="0">
                          <a:solidFill>
                            <a:srgbClr val="000000"/>
                          </a:solidFill>
                          <a:effectLst/>
                          <a:latin typeface="Times New Roman" panose="02020603050405020304" pitchFamily="18" charset="0"/>
                        </a:rPr>
                        <a:t>ve </a:t>
                      </a:r>
                      <a:r>
                        <a:rPr lang="tr-TR" sz="1100" b="0" i="0" u="none" strike="noStrike" dirty="0">
                          <a:solidFill>
                            <a:srgbClr val="000000"/>
                          </a:solidFill>
                          <a:effectLst/>
                          <a:latin typeface="Times New Roman" panose="02020603050405020304" pitchFamily="18" charset="0"/>
                        </a:rPr>
                        <a:t>inşaat çalışmaları devam etmektedir</a:t>
                      </a:r>
                      <a:r>
                        <a:rPr lang="tr-TR" sz="1100" b="0" i="0" u="none" strike="noStrike" dirty="0" smtClean="0">
                          <a:solidFill>
                            <a:srgbClr val="000000"/>
                          </a:solidFill>
                          <a:effectLst/>
                          <a:latin typeface="Times New Roman" panose="02020603050405020304" pitchFamily="18" charset="0"/>
                        </a:rPr>
                        <a:t>. Kırım sonucunda geriye kalan 51.000 </a:t>
                      </a:r>
                      <a:r>
                        <a:rPr lang="tr-TR" sz="1100" b="0" i="0" u="none" strike="noStrike" dirty="0" err="1" smtClean="0">
                          <a:solidFill>
                            <a:srgbClr val="000000"/>
                          </a:solidFill>
                          <a:effectLst/>
                          <a:latin typeface="Times New Roman" panose="02020603050405020304" pitchFamily="18" charset="0"/>
                        </a:rPr>
                        <a:t>tl</a:t>
                      </a:r>
                      <a:r>
                        <a:rPr lang="tr-TR" sz="1100" b="0" i="0" u="none" strike="noStrike" dirty="0" smtClean="0">
                          <a:solidFill>
                            <a:srgbClr val="000000"/>
                          </a:solidFill>
                          <a:effectLst/>
                          <a:latin typeface="Times New Roman" panose="02020603050405020304" pitchFamily="18" charset="0"/>
                        </a:rPr>
                        <a:t> </a:t>
                      </a:r>
                      <a:r>
                        <a:rPr lang="tr-TR" sz="1100" b="0" i="0" u="none" strike="noStrike" dirty="0" err="1" smtClean="0">
                          <a:solidFill>
                            <a:srgbClr val="000000"/>
                          </a:solidFill>
                          <a:effectLst/>
                          <a:latin typeface="Times New Roman" panose="02020603050405020304" pitchFamily="18" charset="0"/>
                        </a:rPr>
                        <a:t>lik</a:t>
                      </a:r>
                      <a:r>
                        <a:rPr lang="tr-TR" sz="1100" b="0" i="0" u="none" strike="noStrike" dirty="0" smtClean="0">
                          <a:solidFill>
                            <a:srgbClr val="000000"/>
                          </a:solidFill>
                          <a:effectLst/>
                          <a:latin typeface="Times New Roman" panose="02020603050405020304" pitchFamily="18" charset="0"/>
                        </a:rPr>
                        <a:t> hibe</a:t>
                      </a:r>
                      <a:r>
                        <a:rPr lang="tr-TR" sz="1100" b="0" i="0" u="none" strike="noStrike" baseline="0" dirty="0" smtClean="0">
                          <a:solidFill>
                            <a:srgbClr val="000000"/>
                          </a:solidFill>
                          <a:effectLst/>
                          <a:latin typeface="Times New Roman" panose="02020603050405020304" pitchFamily="18" charset="0"/>
                        </a:rPr>
                        <a:t> </a:t>
                      </a:r>
                      <a:r>
                        <a:rPr lang="tr-TR" sz="1100" b="0" i="0" u="none" strike="noStrike" baseline="0" dirty="0" err="1" smtClean="0">
                          <a:solidFill>
                            <a:srgbClr val="000000"/>
                          </a:solidFill>
                          <a:effectLst/>
                          <a:latin typeface="Times New Roman" panose="02020603050405020304" pitchFamily="18" charset="0"/>
                        </a:rPr>
                        <a:t>Polisevi</a:t>
                      </a:r>
                      <a:r>
                        <a:rPr lang="tr-TR" sz="1100" b="0" i="0" u="none" strike="noStrike" baseline="0" dirty="0" smtClean="0">
                          <a:solidFill>
                            <a:srgbClr val="000000"/>
                          </a:solidFill>
                          <a:effectLst/>
                          <a:latin typeface="Times New Roman" panose="02020603050405020304" pitchFamily="18" charset="0"/>
                        </a:rPr>
                        <a:t> ek binasının ve diğer alanların etkin bir şekilde kullanılması amacıyla Tunceli Valiliği İller İdaresi Genel Müdürlüğü ile gerekli yazışma yapılmış, hibenin kullanılması için cevabı yazı beklenilmektedir. Bu programın iş ve işlemleri ile ilgili koordinasyon Tunceli Valiliği (KÖYDES) birimi tarafından sürdürülmektedir. Serbest bırakılacak 51.000 </a:t>
                      </a:r>
                      <a:r>
                        <a:rPr lang="tr-TR" sz="1100" b="0" i="0" u="none" strike="noStrike" baseline="0" dirty="0" err="1" smtClean="0">
                          <a:solidFill>
                            <a:srgbClr val="000000"/>
                          </a:solidFill>
                          <a:effectLst/>
                          <a:latin typeface="Times New Roman" panose="02020603050405020304" pitchFamily="18" charset="0"/>
                        </a:rPr>
                        <a:t>tl</a:t>
                      </a:r>
                      <a:r>
                        <a:rPr lang="tr-TR" sz="1100" b="0" i="0" u="none" strike="noStrike" baseline="0" dirty="0" smtClean="0">
                          <a:solidFill>
                            <a:srgbClr val="000000"/>
                          </a:solidFill>
                          <a:effectLst/>
                          <a:latin typeface="Times New Roman" panose="02020603050405020304" pitchFamily="18" charset="0"/>
                        </a:rPr>
                        <a:t> ile </a:t>
                      </a:r>
                    </a:p>
                    <a:p>
                      <a:pPr algn="l" fontAlgn="ctr"/>
                      <a:r>
                        <a:rPr lang="tr-TR" sz="1100" b="0" i="0" u="none" strike="noStrike" baseline="0" dirty="0" smtClean="0">
                          <a:solidFill>
                            <a:srgbClr val="000000"/>
                          </a:solidFill>
                          <a:effectLst/>
                          <a:latin typeface="Times New Roman" panose="02020603050405020304" pitchFamily="18" charset="0"/>
                        </a:rPr>
                        <a:t>1- Ek binanın </a:t>
                      </a:r>
                      <a:r>
                        <a:rPr lang="tr-TR" sz="1100" b="0" i="0" u="none" strike="noStrike" baseline="0" dirty="0" err="1" smtClean="0">
                          <a:solidFill>
                            <a:srgbClr val="000000"/>
                          </a:solidFill>
                          <a:effectLst/>
                          <a:latin typeface="Times New Roman" panose="02020603050405020304" pitchFamily="18" charset="0"/>
                        </a:rPr>
                        <a:t>Alçıpan</a:t>
                      </a:r>
                      <a:r>
                        <a:rPr lang="tr-TR" sz="1100" b="0" i="0" u="none" strike="noStrike" baseline="0" dirty="0" smtClean="0">
                          <a:solidFill>
                            <a:srgbClr val="000000"/>
                          </a:solidFill>
                          <a:effectLst/>
                          <a:latin typeface="Times New Roman" panose="02020603050405020304" pitchFamily="18" charset="0"/>
                        </a:rPr>
                        <a:t>, Tavan ışıklandırması ve duvar kağıdı işleri yapılması,</a:t>
                      </a:r>
                    </a:p>
                    <a:p>
                      <a:pPr algn="l" fontAlgn="ctr"/>
                      <a:r>
                        <a:rPr lang="tr-TR" sz="1100" b="0" i="0" u="none" strike="noStrike" baseline="0" dirty="0" smtClean="0">
                          <a:solidFill>
                            <a:srgbClr val="000000"/>
                          </a:solidFill>
                          <a:effectLst/>
                          <a:latin typeface="Times New Roman" panose="02020603050405020304" pitchFamily="18" charset="0"/>
                        </a:rPr>
                        <a:t>2-Polisevi bahçesinde bulunan Makam kamelyası cam ile kapatılarak ısıtma sistemi takılması,</a:t>
                      </a:r>
                    </a:p>
                    <a:p>
                      <a:pPr algn="l" fontAlgn="ctr"/>
                      <a:r>
                        <a:rPr lang="tr-TR" sz="1100" b="0" i="0" u="none" strike="noStrike" baseline="0" dirty="0" smtClean="0">
                          <a:solidFill>
                            <a:srgbClr val="000000"/>
                          </a:solidFill>
                          <a:effectLst/>
                          <a:latin typeface="Times New Roman" panose="02020603050405020304" pitchFamily="18" charset="0"/>
                        </a:rPr>
                        <a:t>3- </a:t>
                      </a:r>
                      <a:r>
                        <a:rPr lang="tr-TR" sz="1100" b="0" i="0" u="none" strike="noStrike" baseline="0" dirty="0" err="1" smtClean="0">
                          <a:solidFill>
                            <a:srgbClr val="000000"/>
                          </a:solidFill>
                          <a:effectLst/>
                          <a:latin typeface="Times New Roman" panose="02020603050405020304" pitchFamily="18" charset="0"/>
                        </a:rPr>
                        <a:t>Polisevi</a:t>
                      </a:r>
                      <a:r>
                        <a:rPr lang="tr-TR" sz="1100" b="0" i="0" u="none" strike="noStrike" baseline="0" dirty="0" smtClean="0">
                          <a:solidFill>
                            <a:srgbClr val="000000"/>
                          </a:solidFill>
                          <a:effectLst/>
                          <a:latin typeface="Times New Roman" panose="02020603050405020304" pitchFamily="18" charset="0"/>
                        </a:rPr>
                        <a:t> Şube Müdürlüğünün 4. katında bulunan balkonun kullanılması amacıyla duvar kağıdı, ve lamine parke yapılması işlemlerinde kullanılması planlanmaktadır. </a:t>
                      </a:r>
                      <a:endParaRPr lang="tr-TR" sz="1100" b="0" i="0" u="none" strike="noStrike" dirty="0">
                        <a:solidFill>
                          <a:srgbClr val="000000"/>
                        </a:solidFill>
                        <a:effectLst/>
                        <a:latin typeface="Times New Roman" panose="02020603050405020304" pitchFamily="18" charset="0"/>
                      </a:endParaRPr>
                    </a:p>
                  </a:txBody>
                  <a:tcPr marL="9525" marR="9525" marT="9525" marB="0"/>
                </a:tc>
                <a:tc>
                  <a:txBody>
                    <a:bodyPr/>
                    <a:lstStyle/>
                    <a:p>
                      <a:pPr algn="ctr" fontAlgn="ctr"/>
                      <a:r>
                        <a:rPr lang="tr-TR" sz="1100" b="1" i="0" u="none" strike="noStrike" dirty="0" smtClean="0">
                          <a:solidFill>
                            <a:srgbClr val="FF0000"/>
                          </a:solidFill>
                          <a:effectLst/>
                          <a:latin typeface="Times New Roman" panose="02020603050405020304" pitchFamily="18" charset="0"/>
                        </a:rPr>
                        <a:t>364.000 </a:t>
                      </a:r>
                      <a:r>
                        <a:rPr lang="tr-TR" sz="1100" b="1" i="0" u="none" strike="noStrike" dirty="0">
                          <a:solidFill>
                            <a:srgbClr val="FF0000"/>
                          </a:solidFill>
                          <a:effectLst/>
                          <a:latin typeface="Times New Roman" panose="02020603050405020304" pitchFamily="18" charset="0"/>
                        </a:rPr>
                        <a:t>TL </a:t>
                      </a:r>
                    </a:p>
                  </a:txBody>
                  <a:tcPr marL="9525" marR="9525" marT="9525" marB="0" anchor="ctr"/>
                </a:tc>
                <a:extLst>
                  <a:ext uri="{0D108BD9-81ED-4DB2-BD59-A6C34878D82A}">
                    <a16:rowId xmlns="" xmlns:a16="http://schemas.microsoft.com/office/drawing/2014/main" val="10002"/>
                  </a:ext>
                </a:extLst>
              </a:tr>
            </a:tbl>
          </a:graphicData>
        </a:graphic>
      </p:graphicFrame>
      <p:sp>
        <p:nvSpPr>
          <p:cNvPr id="3" name="Metin kutusu 2"/>
          <p:cNvSpPr txBox="1"/>
          <p:nvPr/>
        </p:nvSpPr>
        <p:spPr>
          <a:xfrm>
            <a:off x="1458098" y="1837038"/>
            <a:ext cx="4843849" cy="369332"/>
          </a:xfrm>
          <a:prstGeom prst="rect">
            <a:avLst/>
          </a:prstGeom>
          <a:noFill/>
        </p:spPr>
        <p:txBody>
          <a:bodyPr wrap="square" rtlCol="0">
            <a:spAutoFit/>
          </a:bodyPr>
          <a:lstStyle/>
          <a:p>
            <a:r>
              <a:rPr lang="tr-TR" b="1" dirty="0" smtClean="0"/>
              <a:t>TOPLAM:  </a:t>
            </a:r>
            <a:r>
              <a:rPr lang="tr-TR" b="1" dirty="0" smtClean="0">
                <a:solidFill>
                  <a:srgbClr val="FF0000"/>
                </a:solidFill>
              </a:rPr>
              <a:t>1,314,000 TL</a:t>
            </a:r>
            <a:endParaRPr lang="tr-TR" b="1" dirty="0">
              <a:solidFill>
                <a:srgbClr val="FF0000"/>
              </a:solidFill>
            </a:endParaRPr>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21</a:t>
            </a:fld>
            <a:endParaRPr lang="tr-TR" sz="1200" b="1" dirty="0"/>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DSİ 9.BÖLGE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1"/>
            <a:ext cx="10571924" cy="357774"/>
          </a:xfrm>
          <a:prstGeom prst="rect">
            <a:avLst/>
          </a:prstGeom>
        </p:spPr>
        <p:txBody>
          <a:bodyPr wrap="square" lIns="79993" tIns="39997" rIns="79993" bIns="39997">
            <a:spAutoFit/>
          </a:bodyPr>
          <a:lstStyle/>
          <a:p>
            <a:pPr algn="ctr"/>
            <a:r>
              <a:rPr lang="tr-TR" b="1" dirty="0" smtClean="0">
                <a:solidFill>
                  <a:srgbClr val="FF0000"/>
                </a:solidFill>
                <a:cs typeface="Times New Roman" panose="02020603050405020304" pitchFamily="18" charset="0"/>
              </a:rPr>
              <a:t>2017 YILINDA DEVAM EDEN VE YENİ YATIRIM PROGRAMINA ALINAN İŞLER</a:t>
            </a:r>
            <a:endParaRPr lang="tr-TR" sz="2000" b="1" dirty="0">
              <a:solidFill>
                <a:srgbClr val="FF0000"/>
              </a:solidFill>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xmlns="" val="4119850156"/>
              </p:ext>
            </p:extLst>
          </p:nvPr>
        </p:nvGraphicFramePr>
        <p:xfrm>
          <a:off x="713444" y="2082069"/>
          <a:ext cx="10872136" cy="4130818"/>
        </p:xfrm>
        <a:graphic>
          <a:graphicData uri="http://schemas.openxmlformats.org/drawingml/2006/table">
            <a:tbl>
              <a:tblPr/>
              <a:tblGrid>
                <a:gridCol w="425344"/>
                <a:gridCol w="491751"/>
                <a:gridCol w="512579"/>
                <a:gridCol w="143091"/>
                <a:gridCol w="497692"/>
                <a:gridCol w="680076"/>
                <a:gridCol w="2006979"/>
                <a:gridCol w="680076"/>
                <a:gridCol w="761681"/>
                <a:gridCol w="761681"/>
                <a:gridCol w="870495"/>
                <a:gridCol w="788887"/>
                <a:gridCol w="471517"/>
                <a:gridCol w="374799"/>
                <a:gridCol w="1405488"/>
              </a:tblGrid>
              <a:tr h="94234">
                <a:tc>
                  <a:txBody>
                    <a:bodyPr/>
                    <a:lstStyle/>
                    <a:p>
                      <a:pPr algn="l" fontAlgn="ctr"/>
                      <a:endParaRPr lang="tr-TR" sz="600" b="0" i="0" u="none" strike="noStrike" dirty="0">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tr-TR"/>
                    </a:p>
                  </a:txBody>
                  <a:tcPr/>
                </a:tc>
                <a:tc gridSpan="2">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tr-TR"/>
                    </a:p>
                  </a:txBody>
                  <a:tcPr/>
                </a:tc>
                <a:tc>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just"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600" b="0" i="0" u="none" strike="noStrike">
                        <a:effectLst/>
                        <a:latin typeface="Arial" panose="020B0604020202020204" pitchFamily="34" charset="0"/>
                      </a:endParaRPr>
                    </a:p>
                  </a:txBody>
                  <a:tcPr marL="0" marR="0" marT="0" marB="0" anchor="ctr">
                    <a:lnL>
                      <a:noFill/>
                    </a:lnL>
                    <a:lnR>
                      <a:noFill/>
                    </a:lnR>
                    <a:lnT>
                      <a:noFill/>
                    </a:lnT>
                    <a:lnB>
                      <a:noFill/>
                    </a:lnB>
                  </a:tcPr>
                </a:tc>
                <a:tc>
                  <a:txBody>
                    <a:bodyPr/>
                    <a:lstStyle/>
                    <a:p>
                      <a:pPr algn="r" fontAlgn="ctr"/>
                      <a:r>
                        <a:rPr lang="tr-TR" sz="600" b="1" i="0" u="none" strike="noStrike">
                          <a:effectLst/>
                          <a:latin typeface="Arial" panose="020B0604020202020204" pitchFamily="34" charset="0"/>
                        </a:rPr>
                        <a:t>EK-2</a:t>
                      </a:r>
                    </a:p>
                  </a:txBody>
                  <a:tcPr marL="0" marR="0" marT="0" marB="0" anchor="ctr">
                    <a:lnL>
                      <a:noFill/>
                    </a:lnL>
                    <a:lnR>
                      <a:noFill/>
                    </a:lnR>
                    <a:lnT>
                      <a:noFill/>
                    </a:lnT>
                    <a:lnB>
                      <a:noFill/>
                    </a:lnB>
                  </a:tcPr>
                </a:tc>
              </a:tr>
              <a:tr h="116205">
                <a:tc>
                  <a:txBody>
                    <a:bodyPr/>
                    <a:lstStyle/>
                    <a:p>
                      <a:pPr algn="l"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gridSpan="2">
                  <a:txBody>
                    <a:bodyPr/>
                    <a:lstStyle/>
                    <a:p>
                      <a:pPr algn="l"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tr-TR"/>
                    </a:p>
                  </a:txBody>
                  <a:tcPr/>
                </a:tc>
                <a:tc gridSpan="2">
                  <a:txBody>
                    <a:bodyPr/>
                    <a:lstStyle/>
                    <a:p>
                      <a:pPr algn="ctr"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hMerge="1">
                  <a:txBody>
                    <a:bodyPr/>
                    <a:lstStyle/>
                    <a:p>
                      <a:endParaRPr lang="tr-TR"/>
                    </a:p>
                  </a:txBody>
                  <a:tcPr/>
                </a:tc>
                <a:tc>
                  <a:txBody>
                    <a:bodyPr/>
                    <a:lstStyle/>
                    <a:p>
                      <a:pPr algn="ctr"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just"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rowSpan="3" gridSpan="4">
                  <a:txBody>
                    <a:bodyPr/>
                    <a:lstStyle/>
                    <a:p>
                      <a:pPr algn="l" fontAlgn="b"/>
                      <a:r>
                        <a:rPr lang="tr-TR" sz="800" b="1" i="0" u="none" strike="noStrike" dirty="0">
                          <a:solidFill>
                            <a:srgbClr val="FF0000"/>
                          </a:solidFill>
                          <a:effectLst/>
                          <a:latin typeface="Times New Roman" panose="02020603050405020304" pitchFamily="18" charset="0"/>
                        </a:rPr>
                        <a:t>İLLER YATIRIM PROJELERİ İZLEME RAPORU </a:t>
                      </a: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gridSpan="4">
                  <a:txBody>
                    <a:bodyPr/>
                    <a:lstStyle/>
                    <a:p>
                      <a:pPr algn="ctr" fontAlgn="ctr"/>
                      <a:r>
                        <a:rPr lang="tr-TR" sz="800" b="1" i="0" u="none" strike="noStrike">
                          <a:solidFill>
                            <a:srgbClr val="FF0000"/>
                          </a:solidFill>
                          <a:effectLst/>
                          <a:latin typeface="Arial" panose="020B0604020202020204" pitchFamily="34" charset="0"/>
                        </a:rPr>
                        <a:t>TARİHİ : .../.../2017</a:t>
                      </a:r>
                    </a:p>
                  </a:txBody>
                  <a:tcPr marL="0" marR="0" marT="0"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r>
              <a:tr h="116205">
                <a:tc>
                  <a:txBody>
                    <a:bodyPr/>
                    <a:lstStyle/>
                    <a:p>
                      <a:pPr algn="l"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gridSpan="6">
                  <a:txBody>
                    <a:bodyPr/>
                    <a:lstStyle/>
                    <a:p>
                      <a:pPr algn="l" fontAlgn="ctr"/>
                      <a:r>
                        <a:rPr lang="tr-TR" sz="800" b="1" i="0" u="none" strike="noStrike" dirty="0">
                          <a:solidFill>
                            <a:srgbClr val="FF0000"/>
                          </a:solidFill>
                          <a:effectLst/>
                          <a:latin typeface="Arial" panose="020B0604020202020204" pitchFamily="34" charset="0"/>
                        </a:rPr>
                        <a:t>İLİ    : TUNCELİ</a:t>
                      </a:r>
                    </a:p>
                  </a:txBody>
                  <a:tcPr marL="0" marR="0" marT="0"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ctr"/>
                      <a:endParaRPr lang="tr-TR" sz="800" b="1"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tr-TR" sz="800" b="1"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800" b="1"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l" fontAlgn="ctr"/>
                      <a:endParaRPr lang="tr-TR" sz="800" b="1"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r>
              <a:tr h="116205">
                <a:tc>
                  <a:txBody>
                    <a:bodyPr/>
                    <a:lstStyle/>
                    <a:p>
                      <a:pPr algn="l"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gridSpan="6">
                  <a:txBody>
                    <a:bodyPr/>
                    <a:lstStyle/>
                    <a:p>
                      <a:pPr algn="l" fontAlgn="ctr"/>
                      <a:r>
                        <a:rPr lang="tr-TR" sz="800" b="1" i="0" u="none" strike="noStrike" dirty="0">
                          <a:solidFill>
                            <a:srgbClr val="FF0000"/>
                          </a:solidFill>
                          <a:effectLst/>
                          <a:latin typeface="Arial" panose="020B0604020202020204" pitchFamily="34" charset="0"/>
                        </a:rPr>
                        <a:t>YILI  : 2017 Yılı </a:t>
                      </a:r>
                    </a:p>
                  </a:txBody>
                  <a:tcPr marL="0" marR="0" marT="0"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ctr"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a:noFill/>
                    </a:lnB>
                  </a:tcPr>
                </a:tc>
              </a:tr>
              <a:tr h="116205">
                <a:tc>
                  <a:txBody>
                    <a:bodyPr/>
                    <a:lstStyle/>
                    <a:p>
                      <a:pPr algn="l"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gridSpan="6">
                  <a:txBody>
                    <a:bodyPr/>
                    <a:lstStyle/>
                    <a:p>
                      <a:pPr algn="l" fontAlgn="ctr"/>
                      <a:r>
                        <a:rPr lang="tr-TR" sz="800" b="1" i="0" u="none" strike="noStrike">
                          <a:solidFill>
                            <a:srgbClr val="FF0000"/>
                          </a:solidFill>
                          <a:effectLst/>
                          <a:latin typeface="Arial" panose="020B0604020202020204" pitchFamily="34" charset="0"/>
                        </a:rPr>
                        <a:t>YATIRIMCI DAİRE  : DSİ 9. BÖLGE MÜD.</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r-TR" sz="800" b="0" i="0" u="none" strike="noStrike" dirty="0">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endParaRPr lang="tr-TR" sz="800" b="0" i="0" u="none" strike="noStrike">
                        <a:solidFill>
                          <a:srgbClr val="FF0000"/>
                        </a:solidFill>
                        <a:effectLst/>
                        <a:latin typeface="Arial" panose="020B0604020202020204" pitchFamily="34" charset="0"/>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r>
              <a:tr h="232813">
                <a:tc rowSpan="2">
                  <a:txBody>
                    <a:bodyPr/>
                    <a:lstStyle/>
                    <a:p>
                      <a:pPr algn="ctr" fontAlgn="ctr"/>
                      <a:r>
                        <a:rPr lang="tr-TR" sz="800" b="1" i="0" u="none" strike="noStrike" dirty="0">
                          <a:solidFill>
                            <a:srgbClr val="FF0000"/>
                          </a:solidFill>
                          <a:effectLst/>
                          <a:latin typeface="Arial" panose="020B0604020202020204" pitchFamily="34" charset="0"/>
                        </a:rPr>
                        <a:t>SIRA NO</a:t>
                      </a:r>
                    </a:p>
                  </a:txBody>
                  <a:tcPr marL="0" marR="0" marT="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YATIRIMCI KURULUŞ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tr-TR" sz="800" b="1" i="0" u="none" strike="noStrike" dirty="0">
                          <a:solidFill>
                            <a:srgbClr val="FF0000"/>
                          </a:solidFill>
                          <a:effectLst/>
                          <a:latin typeface="Arial" panose="020B0604020202020204" pitchFamily="34" charset="0"/>
                        </a:rPr>
                        <a:t>SEKTÖRÜN ADI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ctr"/>
                      <a:endParaRPr lang="tr-TR" sz="800" b="1"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PROJE NUMARASI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tr-TR" sz="800" b="1" i="0" u="none" strike="noStrike" dirty="0">
                          <a:solidFill>
                            <a:srgbClr val="FF0000"/>
                          </a:solidFill>
                          <a:effectLst/>
                          <a:latin typeface="Arial" panose="020B0604020202020204" pitchFamily="34" charset="0"/>
                        </a:rPr>
                        <a:t>PROJENİN ADI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pPr algn="ctr" fontAlgn="ctr"/>
                      <a:endParaRPr lang="tr-TR" sz="800" b="1" i="0" u="none" strike="noStrike" dirty="0">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PROJENİN YERİ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PROJE BEDELİ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ÖNCEKİ YILLAR HARCAMASI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dirty="0">
                          <a:solidFill>
                            <a:srgbClr val="FF0000"/>
                          </a:solidFill>
                          <a:effectLst/>
                          <a:latin typeface="Arial" panose="020B0604020202020204" pitchFamily="34" charset="0"/>
                        </a:rPr>
                        <a:t>PROGRAM YILI ÖDENEĞİ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tr-TR" sz="800" b="1" i="0" u="none" strike="noStrike" dirty="0">
                          <a:solidFill>
                            <a:srgbClr val="FF0000"/>
                          </a:solidFill>
                          <a:effectLst/>
                          <a:latin typeface="Arial" panose="020B0604020202020204" pitchFamily="34" charset="0"/>
                        </a:rPr>
                        <a:t>DÖNEM SONUNA KADAR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rowSpan="2">
                  <a:txBody>
                    <a:bodyPr/>
                    <a:lstStyle/>
                    <a:p>
                      <a:pPr algn="ctr" fontAlgn="ctr"/>
                      <a:r>
                        <a:rPr lang="tr-TR" sz="800" b="1" i="0" u="none" strike="noStrike">
                          <a:solidFill>
                            <a:srgbClr val="FF0000"/>
                          </a:solidFill>
                          <a:effectLst/>
                          <a:latin typeface="Arial" panose="020B0604020202020204" pitchFamily="34" charset="0"/>
                        </a:rPr>
                        <a:t>TOP. </a:t>
                      </a:r>
                      <a:br>
                        <a:rPr lang="tr-TR" sz="800" b="1" i="0" u="none" strike="noStrike">
                          <a:solidFill>
                            <a:srgbClr val="FF0000"/>
                          </a:solidFill>
                          <a:effectLst/>
                          <a:latin typeface="Arial" panose="020B0604020202020204" pitchFamily="34" charset="0"/>
                        </a:rPr>
                      </a:br>
                      <a:r>
                        <a:rPr lang="tr-TR" sz="800" b="1" i="0" u="none" strike="noStrike">
                          <a:solidFill>
                            <a:srgbClr val="FF0000"/>
                          </a:solidFill>
                          <a:effectLst/>
                          <a:latin typeface="Arial" panose="020B0604020202020204" pitchFamily="34" charset="0"/>
                        </a:rPr>
                        <a:t>FİZİKİ GERÇ. </a:t>
                      </a:r>
                      <a:br>
                        <a:rPr lang="tr-TR" sz="800" b="1" i="0" u="none" strike="noStrike">
                          <a:solidFill>
                            <a:srgbClr val="FF0000"/>
                          </a:solidFill>
                          <a:effectLst/>
                          <a:latin typeface="Arial" panose="020B0604020202020204" pitchFamily="34" charset="0"/>
                        </a:rPr>
                      </a:br>
                      <a:r>
                        <a:rPr lang="tr-TR" sz="800" b="1" i="0" u="none" strike="noStrike">
                          <a:solidFill>
                            <a:srgbClr val="FF0000"/>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tr-TR" sz="800" b="1" i="0" u="none" strike="noStrike">
                          <a:solidFill>
                            <a:srgbClr val="FF0000"/>
                          </a:solidFill>
                          <a:effectLst/>
                          <a:latin typeface="Arial" panose="020B0604020202020204" pitchFamily="34" charset="0"/>
                        </a:rPr>
                        <a:t>UYGULAMADA ORTAYA ÇIKAN PROBLEMLER VEYA ÇEŞİTLİ GÜÇLÜKLERLE İLGİLİ AÇIKLAMALAR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935">
                <a:tc vMerge="1">
                  <a:txBody>
                    <a:bodyPr/>
                    <a:lstStyle/>
                    <a:p>
                      <a:endParaRPr lang="tr-TR"/>
                    </a:p>
                  </a:txBody>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vMerge="1">
                  <a:txBody>
                    <a:bodyPr/>
                    <a:lstStyle/>
                    <a:p>
                      <a:endParaRPr lang="tr-TR"/>
                    </a:p>
                  </a:txBody>
                  <a:tcPr/>
                </a:tc>
                <a:tc gridSpan="2" vMerge="1">
                  <a:txBody>
                    <a:bodyPr/>
                    <a:lstStyle/>
                    <a:p>
                      <a:endParaRPr lang="tr-TR"/>
                    </a:p>
                  </a:txBody>
                  <a:tcPr/>
                </a:tc>
                <a:tc hMerge="1"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ctr"/>
                      <a:r>
                        <a:rPr lang="tr-TR" sz="800" b="1" i="0" u="none" strike="noStrike" dirty="0">
                          <a:solidFill>
                            <a:srgbClr val="FF0000"/>
                          </a:solidFill>
                          <a:effectLst/>
                          <a:latin typeface="Arial" panose="020B0604020202020204" pitchFamily="34" charset="0"/>
                        </a:rPr>
                        <a:t>NAKİT HARC. (TL.)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800" b="1" i="0" u="none" strike="noStrike" dirty="0">
                          <a:solidFill>
                            <a:srgbClr val="FF0000"/>
                          </a:solidFill>
                          <a:effectLst/>
                          <a:latin typeface="Arial" panose="020B0604020202020204" pitchFamily="34" charset="0"/>
                        </a:rPr>
                        <a:t>NAKDİ GERÇ. </a:t>
                      </a:r>
                      <a:br>
                        <a:rPr lang="tr-TR" sz="800" b="1" i="0" u="none" strike="noStrike" dirty="0">
                          <a:solidFill>
                            <a:srgbClr val="FF0000"/>
                          </a:solidFill>
                          <a:effectLst/>
                          <a:latin typeface="Arial" panose="020B0604020202020204" pitchFamily="34" charset="0"/>
                        </a:rPr>
                      </a:br>
                      <a:r>
                        <a:rPr lang="tr-TR" sz="800" b="1" i="0" u="none" strike="noStrike" dirty="0">
                          <a:solidFill>
                            <a:srgbClr val="FF0000"/>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r>
              <a:tr h="376935">
                <a:tc>
                  <a:txBody>
                    <a:bodyPr/>
                    <a:lstStyle/>
                    <a:p>
                      <a:pPr algn="ctr" fontAlgn="ctr"/>
                      <a:r>
                        <a:rPr lang="tr-TR" sz="900" b="0" i="0" u="none" strike="noStrike" dirty="0">
                          <a:solidFill>
                            <a:srgbClr val="0000FF"/>
                          </a:solidFill>
                          <a:effectLst/>
                          <a:latin typeface="Arial" panose="020B060402020202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dirty="0">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dirty="0">
                          <a:solidFill>
                            <a:srgbClr val="0000FF"/>
                          </a:solidFill>
                          <a:effectLst/>
                          <a:latin typeface="Arial" panose="020B0604020202020204" pitchFamily="34" charset="0"/>
                        </a:rPr>
                        <a:t>2013A010170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dirty="0" err="1">
                          <a:solidFill>
                            <a:srgbClr val="0000FF"/>
                          </a:solidFill>
                          <a:effectLst/>
                          <a:latin typeface="Arial Tur" panose="020B0604020202020204" pitchFamily="34" charset="0"/>
                        </a:rPr>
                        <a:t>Akpazar</a:t>
                      </a:r>
                      <a:r>
                        <a:rPr lang="tr-TR" sz="900" b="0" i="0" u="none" strike="noStrike" dirty="0">
                          <a:solidFill>
                            <a:srgbClr val="0000FF"/>
                          </a:solidFill>
                          <a:effectLst/>
                          <a:latin typeface="Arial Tur" panose="020B0604020202020204" pitchFamily="34" charset="0"/>
                        </a:rPr>
                        <a:t> Ovası Pompaj Sulaması Devir Öncesi Devreye Alınması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dirty="0">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Akpazar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İhale edilecek.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108">
                <a:tc>
                  <a:txBody>
                    <a:bodyPr/>
                    <a:lstStyle/>
                    <a:p>
                      <a:pPr algn="ctr" fontAlgn="ctr"/>
                      <a:r>
                        <a:rPr lang="tr-TR" sz="900" b="0" i="0" u="none" strike="noStrike">
                          <a:solidFill>
                            <a:srgbClr val="0000FF"/>
                          </a:solidFill>
                          <a:effectLst/>
                          <a:latin typeface="Arial" panose="020B060402020202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dirty="0">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dirty="0">
                          <a:solidFill>
                            <a:srgbClr val="0000FF"/>
                          </a:solidFill>
                          <a:effectLst/>
                          <a:latin typeface="Arial Tur" panose="020B0604020202020204" pitchFamily="34" charset="0"/>
                        </a:rPr>
                        <a:t>Tunceli-Ovacık Munzur Çayı, </a:t>
                      </a:r>
                      <a:r>
                        <a:rPr lang="tr-TR" sz="900" b="0" i="0" u="none" strike="noStrike" dirty="0" err="1">
                          <a:solidFill>
                            <a:srgbClr val="0000FF"/>
                          </a:solidFill>
                          <a:effectLst/>
                          <a:latin typeface="Arial Tur" panose="020B0604020202020204" pitchFamily="34" charset="0"/>
                        </a:rPr>
                        <a:t>Havçor</a:t>
                      </a:r>
                      <a:r>
                        <a:rPr lang="tr-TR" sz="900" b="0" i="0" u="none" strike="noStrike" dirty="0">
                          <a:solidFill>
                            <a:srgbClr val="0000FF"/>
                          </a:solidFill>
                          <a:effectLst/>
                          <a:latin typeface="Arial Tur" panose="020B0604020202020204" pitchFamily="34" charset="0"/>
                        </a:rPr>
                        <a:t> ve Kızık Dereleri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Ovacık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11.088.888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4.834.432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2.553.750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108">
                <a:tc>
                  <a:txBody>
                    <a:bodyPr/>
                    <a:lstStyle/>
                    <a:p>
                      <a:pPr algn="ctr" fontAlgn="ctr"/>
                      <a:r>
                        <a:rPr lang="tr-TR" sz="900" b="0" i="0" u="none" strike="noStrike">
                          <a:solidFill>
                            <a:srgbClr val="0000FF"/>
                          </a:solidFill>
                          <a:effectLst/>
                          <a:latin typeface="Arial" panose="020B060402020202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dirty="0">
                          <a:solidFill>
                            <a:srgbClr val="0000FF"/>
                          </a:solidFill>
                          <a:effectLst/>
                          <a:latin typeface="Arial Tur" panose="020B0604020202020204" pitchFamily="34" charset="0"/>
                        </a:rPr>
                        <a:t>Tunceli-Mazgirt </a:t>
                      </a:r>
                      <a:r>
                        <a:rPr lang="tr-TR" sz="900" b="0" i="0" u="none" strike="noStrike" dirty="0" err="1">
                          <a:solidFill>
                            <a:srgbClr val="0000FF"/>
                          </a:solidFill>
                          <a:effectLst/>
                          <a:latin typeface="Arial Tur" panose="020B0604020202020204" pitchFamily="34" charset="0"/>
                        </a:rPr>
                        <a:t>Arslanyurdu</a:t>
                      </a:r>
                      <a:r>
                        <a:rPr lang="tr-TR" sz="900" b="0" i="0" u="none" strike="noStrike" dirty="0">
                          <a:solidFill>
                            <a:srgbClr val="0000FF"/>
                          </a:solidFill>
                          <a:effectLst/>
                          <a:latin typeface="Arial Tur" panose="020B0604020202020204" pitchFamily="34" charset="0"/>
                        </a:rPr>
                        <a:t> Köyü </a:t>
                      </a:r>
                      <a:r>
                        <a:rPr lang="tr-TR" sz="900" b="0" i="0" u="none" strike="noStrike" dirty="0" err="1">
                          <a:solidFill>
                            <a:srgbClr val="0000FF"/>
                          </a:solidFill>
                          <a:effectLst/>
                          <a:latin typeface="Arial Tur" panose="020B0604020202020204" pitchFamily="34" charset="0"/>
                        </a:rPr>
                        <a:t>Köyiçi</a:t>
                      </a:r>
                      <a:r>
                        <a:rPr lang="tr-TR" sz="900" b="0" i="0" u="none" strike="noStrike" dirty="0">
                          <a:solidFill>
                            <a:srgbClr val="0000FF"/>
                          </a:solidFill>
                          <a:effectLst/>
                          <a:latin typeface="Arial Tur" panose="020B0604020202020204" pitchFamily="34" charset="0"/>
                        </a:rPr>
                        <a:t> Deresi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dirty="0">
                          <a:solidFill>
                            <a:srgbClr val="0000FF"/>
                          </a:solidFill>
                          <a:effectLst/>
                          <a:latin typeface="Arial" panose="020B0604020202020204" pitchFamily="34" charset="0"/>
                        </a:rPr>
                        <a:t>Mazgirt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1.322.965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484.000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483.547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83">
                <a:tc>
                  <a:txBody>
                    <a:bodyPr/>
                    <a:lstStyle/>
                    <a:p>
                      <a:pPr algn="ctr" fontAlgn="ctr"/>
                      <a:r>
                        <a:rPr lang="tr-TR" sz="900" b="0" i="0" u="none" strike="noStrike">
                          <a:solidFill>
                            <a:srgbClr val="0000FF"/>
                          </a:solidFill>
                          <a:effectLst/>
                          <a:latin typeface="Arial" panose="020B060402020202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Tunceli-Merkez Batman Köprüsü Yapımı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dirty="0">
                          <a:solidFill>
                            <a:srgbClr val="0000FF"/>
                          </a:solidFill>
                          <a:effectLst/>
                          <a:latin typeface="Arial" panose="020B0604020202020204" pitchFamily="34" charset="0"/>
                        </a:rPr>
                        <a:t>Merkez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5.488.338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750.000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1.439.826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108">
                <a:tc>
                  <a:txBody>
                    <a:bodyPr/>
                    <a:lstStyle/>
                    <a:p>
                      <a:pPr algn="ctr" fontAlgn="ctr"/>
                      <a:r>
                        <a:rPr lang="tr-TR" sz="900" b="0" i="0" u="none" strike="noStrike">
                          <a:solidFill>
                            <a:srgbClr val="0000FF"/>
                          </a:solidFill>
                          <a:effectLst/>
                          <a:latin typeface="Arial" panose="020B060402020202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Tunceli-Çemişgezek Anıl Köyü Yamaç Suları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Çemişgezek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1.138.702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250.000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108">
                <a:tc>
                  <a:txBody>
                    <a:bodyPr/>
                    <a:lstStyle/>
                    <a:p>
                      <a:pPr algn="ctr" fontAlgn="ctr"/>
                      <a:r>
                        <a:rPr lang="tr-TR" sz="900" b="0" i="0" u="none" strike="noStrike">
                          <a:solidFill>
                            <a:srgbClr val="0000FF"/>
                          </a:solidFill>
                          <a:effectLst/>
                          <a:latin typeface="Arial" panose="020B060402020202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 Hozat Dervişcemal Köyü Yamaç Suları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Hozat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165.872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165.872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83">
                <a:tc>
                  <a:txBody>
                    <a:bodyPr/>
                    <a:lstStyle/>
                    <a:p>
                      <a:pPr algn="ctr" fontAlgn="ctr"/>
                      <a:r>
                        <a:rPr lang="tr-TR" sz="900" b="0" i="0" u="none" strike="noStrike">
                          <a:solidFill>
                            <a:srgbClr val="0000FF"/>
                          </a:solidFill>
                          <a:effectLst/>
                          <a:latin typeface="Arial" panose="020B060402020202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 Pertek Yeniköy Köyiçi Deresi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Pertek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786.797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786.797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254.009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7661">
                <a:tc>
                  <a:txBody>
                    <a:bodyPr/>
                    <a:lstStyle/>
                    <a:p>
                      <a:pPr algn="ctr" fontAlgn="ctr"/>
                      <a:r>
                        <a:rPr lang="tr-TR" sz="900" b="0" i="0" u="none" strike="noStrike">
                          <a:solidFill>
                            <a:srgbClr val="0000FF"/>
                          </a:solidFill>
                          <a:effectLst/>
                          <a:latin typeface="Arial" panose="020B060402020202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Tunceli-Pülümür Sansa Boğazı Karasu Nehri Yatağı ve E80 Karayolunun Yan Dereleri 2.Kısım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Pülümür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5.135.032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927.588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1.000.000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1.719.276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5108">
                <a:tc>
                  <a:txBody>
                    <a:bodyPr/>
                    <a:lstStyle/>
                    <a:p>
                      <a:pPr algn="ctr" fontAlgn="ctr"/>
                      <a:r>
                        <a:rPr lang="tr-TR" sz="900" b="0" i="0" u="none" strike="noStrike">
                          <a:solidFill>
                            <a:srgbClr val="0000FF"/>
                          </a:solidFill>
                          <a:effectLst/>
                          <a:latin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Tunceli-Nazimiye Güneycik Köyü Köyiçi Deresi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Nazimiye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1.019.701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1.019.701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883">
                <a:tc>
                  <a:txBody>
                    <a:bodyPr/>
                    <a:lstStyle/>
                    <a:p>
                      <a:pPr algn="ctr" fontAlgn="ctr"/>
                      <a:r>
                        <a:rPr lang="tr-TR" sz="900" b="0" i="0" u="none" strike="noStrike">
                          <a:solidFill>
                            <a:srgbClr val="0000FF"/>
                          </a:solidFill>
                          <a:effectLst/>
                          <a:latin typeface="Arial" panose="020B060402020202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panose="020B0604020202020204" pitchFamily="34" charset="0"/>
                        </a:rPr>
                        <a:t>Tarım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tr-TR" sz="800" b="0" i="0" u="none" strike="noStrike">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tr-TR" sz="900" b="0" i="0" u="none" strike="noStrike">
                          <a:solidFill>
                            <a:srgbClr val="0000FF"/>
                          </a:solidFill>
                          <a:effectLst/>
                          <a:latin typeface="Arial Tur" panose="020B0604020202020204" pitchFamily="34" charset="0"/>
                        </a:rPr>
                        <a:t>Tunceli-Pertek Bakırlı Köyü Köyiçi Deresi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ctr"/>
                      <a:endParaRPr lang="tr-TR" sz="800" b="0" i="0" u="none" strike="noStrike">
                        <a:effectLst/>
                        <a:latin typeface="Arial Tur"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Pertek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862.518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862.518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702.794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dirty="0">
                          <a:solidFill>
                            <a:srgbClr val="0000FF"/>
                          </a:solidFill>
                          <a:effectLst/>
                          <a:latin typeface="Arial" panose="020B0604020202020204" pitchFamily="34"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dirty="0">
                          <a:solidFill>
                            <a:srgbClr val="0000FF"/>
                          </a:solidFill>
                          <a:effectLst/>
                          <a:latin typeface="Arial" panose="020B0604020202020204" pitchFamily="34"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dirty="0">
                          <a:solidFill>
                            <a:srgbClr val="0000FF"/>
                          </a:solidFill>
                          <a:effectLst/>
                          <a:latin typeface="Arial" panose="020B0604020202020204" pitchFamily="34" charset="0"/>
                        </a:rPr>
                        <a:t>iş devam ediyor.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Text 4"/>
          <p:cNvSpPr txBox="1">
            <a:spLocks noChangeArrowheads="1"/>
          </p:cNvSpPr>
          <p:nvPr/>
        </p:nvSpPr>
        <p:spPr bwMode="auto">
          <a:xfrm>
            <a:off x="11766551" y="2884488"/>
            <a:ext cx="466725" cy="304800"/>
          </a:xfrm>
          <a:prstGeom prst="rect">
            <a:avLst/>
          </a:prstGeom>
          <a:noFill/>
          <a:ln w="9360">
            <a:solidFill>
              <a:srgbClr val="80808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ysClr val="windowText" lastClr="000000"/>
                </a:solidFill>
                <a:latin typeface="Arial"/>
                <a:cs typeface="Arial"/>
              </a:rPr>
              <a:t>I. </a:t>
            </a:r>
          </a:p>
          <a:p>
            <a:pPr algn="ctr" rtl="0">
              <a:defRPr sz="1000"/>
            </a:pPr>
            <a:endParaRPr lang="tr-TR"/>
          </a:p>
        </p:txBody>
      </p:sp>
      <p:sp>
        <p:nvSpPr>
          <p:cNvPr id="18" name="Text 5"/>
          <p:cNvSpPr txBox="1">
            <a:spLocks noChangeArrowheads="1"/>
          </p:cNvSpPr>
          <p:nvPr/>
        </p:nvSpPr>
        <p:spPr bwMode="auto">
          <a:xfrm>
            <a:off x="12585701" y="2884488"/>
            <a:ext cx="419100" cy="304800"/>
          </a:xfrm>
          <a:prstGeom prst="rect">
            <a:avLst/>
          </a:prstGeom>
          <a:solidFill>
            <a:schemeClr val="bg1">
              <a:lumMod val="65000"/>
            </a:schemeClr>
          </a:solidFill>
          <a:ln w="9360">
            <a:solidFill>
              <a:srgbClr val="808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rgbClr val="000000"/>
                </a:solidFill>
                <a:latin typeface="Arial"/>
                <a:ea typeface="+mn-ea"/>
                <a:cs typeface="Arial"/>
              </a:rPr>
              <a:t>III.</a:t>
            </a:r>
          </a:p>
          <a:p>
            <a:pPr algn="ctr" rtl="0">
              <a:defRPr sz="1000"/>
            </a:pPr>
            <a:endParaRPr lang="tr-TR" sz="900" b="1" i="0" u="none" strike="noStrike" baseline="0">
              <a:solidFill>
                <a:srgbClr val="000000"/>
              </a:solidFill>
              <a:latin typeface="Arial"/>
              <a:ea typeface="+mn-ea"/>
              <a:cs typeface="Arial"/>
            </a:endParaRPr>
          </a:p>
        </p:txBody>
      </p:sp>
      <p:sp>
        <p:nvSpPr>
          <p:cNvPr id="19" name="Text 6"/>
          <p:cNvSpPr txBox="1">
            <a:spLocks noChangeArrowheads="1"/>
          </p:cNvSpPr>
          <p:nvPr/>
        </p:nvSpPr>
        <p:spPr bwMode="auto">
          <a:xfrm>
            <a:off x="13004800" y="2884488"/>
            <a:ext cx="476251" cy="304800"/>
          </a:xfrm>
          <a:prstGeom prst="rect">
            <a:avLst/>
          </a:prstGeom>
          <a:noFill/>
          <a:ln w="9360">
            <a:solidFill>
              <a:srgbClr val="000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ysClr val="windowText" lastClr="000000"/>
                </a:solidFill>
                <a:latin typeface="Arial"/>
                <a:cs typeface="Arial"/>
              </a:rPr>
              <a:t>IV.</a:t>
            </a:r>
          </a:p>
          <a:p>
            <a:pPr algn="ctr" rtl="0">
              <a:defRPr sz="1000"/>
            </a:pPr>
            <a:r>
              <a:rPr lang="tr-TR" sz="900" b="1" i="0" u="none" strike="noStrike" baseline="0">
                <a:solidFill>
                  <a:sysClr val="windowText" lastClr="000000"/>
                </a:solidFill>
                <a:latin typeface="Arial"/>
                <a:cs typeface="Arial"/>
              </a:rPr>
              <a:t>Ekim</a:t>
            </a:r>
            <a:endParaRPr lang="tr-TR">
              <a:solidFill>
                <a:sysClr val="windowText" lastClr="000000"/>
              </a:solidFill>
            </a:endParaRPr>
          </a:p>
        </p:txBody>
      </p:sp>
      <p:sp>
        <p:nvSpPr>
          <p:cNvPr id="26" name="Text 8"/>
          <p:cNvSpPr txBox="1">
            <a:spLocks noChangeArrowheads="1"/>
          </p:cNvSpPr>
          <p:nvPr/>
        </p:nvSpPr>
        <p:spPr bwMode="auto">
          <a:xfrm>
            <a:off x="12128500" y="2884488"/>
            <a:ext cx="447675" cy="304800"/>
          </a:xfrm>
          <a:prstGeom prst="rect">
            <a:avLst/>
          </a:prstGeom>
          <a:solidFill>
            <a:sysClr val="window" lastClr="FFFFFF">
              <a:alpha val="51000"/>
            </a:sysClr>
          </a:solidFill>
          <a:ln w="9360">
            <a:solidFill>
              <a:srgbClr val="000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rgbClr val="000000"/>
                </a:solidFill>
                <a:latin typeface="Arial"/>
                <a:cs typeface="Arial"/>
              </a:rPr>
              <a:t>II.</a:t>
            </a:r>
          </a:p>
          <a:p>
            <a:pPr algn="ctr" rtl="0">
              <a:defRPr sz="1000"/>
            </a:pPr>
            <a:endParaRPr lang="tr-TR" sz="900" b="1" i="0" u="none" strike="noStrike" baseline="0">
              <a:solidFill>
                <a:srgbClr val="000000"/>
              </a:solidFill>
              <a:latin typeface="Arial"/>
              <a:cs typeface="Arial"/>
            </a:endParaRPr>
          </a:p>
          <a:p>
            <a:pPr algn="ctr" rtl="0">
              <a:defRPr sz="1000"/>
            </a:pPr>
            <a:endParaRPr lang="tr-TR"/>
          </a:p>
          <a:p>
            <a:pPr algn="ctr" rtl="0">
              <a:defRPr sz="1000"/>
            </a:pPr>
            <a:endParaRPr lang="tr-TR"/>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22</a:t>
            </a:fld>
            <a:endParaRPr lang="tr-TR" sz="1200" b="1" dirty="0"/>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DSİ 9.BÖLGE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1"/>
            <a:ext cx="10571924" cy="357774"/>
          </a:xfrm>
          <a:prstGeom prst="rect">
            <a:avLst/>
          </a:prstGeom>
        </p:spPr>
        <p:txBody>
          <a:bodyPr wrap="square" lIns="79993" tIns="39997" rIns="79993" bIns="39997">
            <a:spAutoFit/>
          </a:bodyPr>
          <a:lstStyle/>
          <a:p>
            <a:pPr algn="ctr"/>
            <a:r>
              <a:rPr lang="tr-TR" b="1" dirty="0" smtClean="0">
                <a:solidFill>
                  <a:srgbClr val="FF0000"/>
                </a:solidFill>
                <a:cs typeface="Times New Roman" panose="02020603050405020304" pitchFamily="18" charset="0"/>
              </a:rPr>
              <a:t>2017 YILINDA DEVAM EDEN VE YENİ YATIRIM PROGRAMINA ALINAN İŞLER</a:t>
            </a:r>
            <a:endParaRPr lang="tr-TR" sz="2000" b="1" dirty="0">
              <a:solidFill>
                <a:srgbClr val="FF0000"/>
              </a:solidFill>
              <a:cs typeface="Times New Roman" panose="02020603050405020304" pitchFamily="18" charset="0"/>
            </a:endParaRPr>
          </a:p>
        </p:txBody>
      </p:sp>
      <p:sp>
        <p:nvSpPr>
          <p:cNvPr id="17" name="Text 4"/>
          <p:cNvSpPr txBox="1">
            <a:spLocks noChangeArrowheads="1"/>
          </p:cNvSpPr>
          <p:nvPr/>
        </p:nvSpPr>
        <p:spPr bwMode="auto">
          <a:xfrm>
            <a:off x="11766551" y="2884488"/>
            <a:ext cx="466725" cy="304800"/>
          </a:xfrm>
          <a:prstGeom prst="rect">
            <a:avLst/>
          </a:prstGeom>
          <a:noFill/>
          <a:ln w="9360">
            <a:solidFill>
              <a:srgbClr val="80808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ysClr val="windowText" lastClr="000000"/>
                </a:solidFill>
                <a:latin typeface="Arial"/>
                <a:cs typeface="Arial"/>
              </a:rPr>
              <a:t>I. </a:t>
            </a:r>
          </a:p>
          <a:p>
            <a:pPr algn="ctr" rtl="0">
              <a:defRPr sz="1000"/>
            </a:pPr>
            <a:endParaRPr lang="tr-TR"/>
          </a:p>
        </p:txBody>
      </p:sp>
      <p:sp>
        <p:nvSpPr>
          <p:cNvPr id="18" name="Text 5"/>
          <p:cNvSpPr txBox="1">
            <a:spLocks noChangeArrowheads="1"/>
          </p:cNvSpPr>
          <p:nvPr/>
        </p:nvSpPr>
        <p:spPr bwMode="auto">
          <a:xfrm>
            <a:off x="12585701" y="2884488"/>
            <a:ext cx="419100" cy="304800"/>
          </a:xfrm>
          <a:prstGeom prst="rect">
            <a:avLst/>
          </a:prstGeom>
          <a:solidFill>
            <a:schemeClr val="bg1">
              <a:lumMod val="65000"/>
            </a:schemeClr>
          </a:solidFill>
          <a:ln w="9360">
            <a:solidFill>
              <a:srgbClr val="808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rgbClr val="000000"/>
                </a:solidFill>
                <a:latin typeface="Arial"/>
                <a:ea typeface="+mn-ea"/>
                <a:cs typeface="Arial"/>
              </a:rPr>
              <a:t>III.</a:t>
            </a:r>
          </a:p>
          <a:p>
            <a:pPr algn="ctr" rtl="0">
              <a:defRPr sz="1000"/>
            </a:pPr>
            <a:endParaRPr lang="tr-TR" sz="900" b="1" i="0" u="none" strike="noStrike" baseline="0">
              <a:solidFill>
                <a:srgbClr val="000000"/>
              </a:solidFill>
              <a:latin typeface="Arial"/>
              <a:ea typeface="+mn-ea"/>
              <a:cs typeface="Arial"/>
            </a:endParaRPr>
          </a:p>
        </p:txBody>
      </p:sp>
      <p:sp>
        <p:nvSpPr>
          <p:cNvPr id="19" name="Text 6"/>
          <p:cNvSpPr txBox="1">
            <a:spLocks noChangeArrowheads="1"/>
          </p:cNvSpPr>
          <p:nvPr/>
        </p:nvSpPr>
        <p:spPr bwMode="auto">
          <a:xfrm>
            <a:off x="13004800" y="2884488"/>
            <a:ext cx="476251" cy="304800"/>
          </a:xfrm>
          <a:prstGeom prst="rect">
            <a:avLst/>
          </a:prstGeom>
          <a:noFill/>
          <a:ln w="9360">
            <a:solidFill>
              <a:srgbClr val="000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ysClr val="windowText" lastClr="000000"/>
                </a:solidFill>
                <a:latin typeface="Arial"/>
                <a:cs typeface="Arial"/>
              </a:rPr>
              <a:t>IV.</a:t>
            </a:r>
          </a:p>
          <a:p>
            <a:pPr algn="ctr" rtl="0">
              <a:defRPr sz="1000"/>
            </a:pPr>
            <a:r>
              <a:rPr lang="tr-TR" sz="900" b="1" i="0" u="none" strike="noStrike" baseline="0">
                <a:solidFill>
                  <a:sysClr val="windowText" lastClr="000000"/>
                </a:solidFill>
                <a:latin typeface="Arial"/>
                <a:cs typeface="Arial"/>
              </a:rPr>
              <a:t>Ekim</a:t>
            </a:r>
            <a:endParaRPr lang="tr-TR">
              <a:solidFill>
                <a:sysClr val="windowText" lastClr="000000"/>
              </a:solidFill>
            </a:endParaRPr>
          </a:p>
        </p:txBody>
      </p:sp>
      <p:sp>
        <p:nvSpPr>
          <p:cNvPr id="26" name="Text 8"/>
          <p:cNvSpPr txBox="1">
            <a:spLocks noChangeArrowheads="1"/>
          </p:cNvSpPr>
          <p:nvPr/>
        </p:nvSpPr>
        <p:spPr bwMode="auto">
          <a:xfrm>
            <a:off x="12128500" y="2884488"/>
            <a:ext cx="447675" cy="304800"/>
          </a:xfrm>
          <a:prstGeom prst="rect">
            <a:avLst/>
          </a:prstGeom>
          <a:solidFill>
            <a:sysClr val="window" lastClr="FFFFFF">
              <a:alpha val="51000"/>
            </a:sysClr>
          </a:solidFill>
          <a:ln w="9360">
            <a:solidFill>
              <a:srgbClr val="000000"/>
            </a:solidFill>
            <a:miter lim="800000"/>
            <a:headEnd/>
            <a:tailEnd/>
          </a:ln>
          <a:effectLst/>
          <a:extLst/>
        </p:spPr>
        <p:txBody>
          <a:bodyPr wrap="square" lIns="20160" tIns="20160" rIns="20160" bIns="2016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tr-TR" sz="900" b="1" i="0" u="none" strike="noStrike" baseline="0">
                <a:solidFill>
                  <a:srgbClr val="000000"/>
                </a:solidFill>
                <a:latin typeface="Arial"/>
                <a:cs typeface="Arial"/>
              </a:rPr>
              <a:t>II.</a:t>
            </a:r>
          </a:p>
          <a:p>
            <a:pPr algn="ctr" rtl="0">
              <a:defRPr sz="1000"/>
            </a:pPr>
            <a:endParaRPr lang="tr-TR" sz="900" b="1" i="0" u="none" strike="noStrike" baseline="0">
              <a:solidFill>
                <a:srgbClr val="000000"/>
              </a:solidFill>
              <a:latin typeface="Arial"/>
              <a:cs typeface="Arial"/>
            </a:endParaRPr>
          </a:p>
          <a:p>
            <a:pPr algn="ctr" rtl="0">
              <a:defRPr sz="1000"/>
            </a:pPr>
            <a:endParaRPr lang="tr-TR"/>
          </a:p>
          <a:p>
            <a:pPr algn="ctr" rtl="0">
              <a:defRPr sz="1000"/>
            </a:pPr>
            <a:endParaRPr lang="tr-TR"/>
          </a:p>
        </p:txBody>
      </p:sp>
      <p:graphicFrame>
        <p:nvGraphicFramePr>
          <p:cNvPr id="4" name="Tablo 3"/>
          <p:cNvGraphicFramePr>
            <a:graphicFrameLocks noGrp="1"/>
          </p:cNvGraphicFramePr>
          <p:nvPr>
            <p:extLst>
              <p:ext uri="{D42A27DB-BD31-4B8C-83A1-F6EECF244321}">
                <p14:modId xmlns:p14="http://schemas.microsoft.com/office/powerpoint/2010/main" xmlns="" val="2449152714"/>
              </p:ext>
            </p:extLst>
          </p:nvPr>
        </p:nvGraphicFramePr>
        <p:xfrm>
          <a:off x="780179" y="2080469"/>
          <a:ext cx="10872075" cy="4007786"/>
        </p:xfrm>
        <a:graphic>
          <a:graphicData uri="http://schemas.openxmlformats.org/drawingml/2006/table">
            <a:tbl>
              <a:tblPr/>
              <a:tblGrid>
                <a:gridCol w="220251"/>
                <a:gridCol w="434089"/>
                <a:gridCol w="469784"/>
                <a:gridCol w="394283"/>
                <a:gridCol w="2896183"/>
                <a:gridCol w="718207"/>
                <a:gridCol w="804392"/>
                <a:gridCol w="804392"/>
                <a:gridCol w="919305"/>
                <a:gridCol w="833121"/>
                <a:gridCol w="497959"/>
                <a:gridCol w="395813"/>
                <a:gridCol w="1484296"/>
              </a:tblGrid>
              <a:tr h="385669">
                <a:tc>
                  <a:txBody>
                    <a:bodyPr/>
                    <a:lstStyle/>
                    <a:p>
                      <a:pPr algn="ctr" fontAlgn="ctr"/>
                      <a:r>
                        <a:rPr lang="tr-TR" sz="900" b="0" i="0" u="none" strike="noStrike" dirty="0">
                          <a:solidFill>
                            <a:srgbClr val="0000FF"/>
                          </a:solidFill>
                          <a:effectLst/>
                          <a:latin typeface="Arial" panose="020B0604020202020204" pitchFamily="34" charset="0"/>
                        </a:rPr>
                        <a:t>11</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Tur" panose="020B0604020202020204" pitchFamily="34" charset="0"/>
                        </a:rPr>
                        <a:t>Tunceli Pertek Akdemir Köyü Köyiçi Dereleri Tersip Bendi ve Islah Sekisi Yapımı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Pertek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panose="020B0604020202020204" pitchFamily="34" charset="0"/>
                        </a:rPr>
                        <a:t>İhale hazırlıklarına başlandı.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5669">
                <a:tc>
                  <a:txBody>
                    <a:bodyPr/>
                    <a:lstStyle/>
                    <a:p>
                      <a:pPr algn="ctr" fontAlgn="ctr"/>
                      <a:r>
                        <a:rPr lang="tr-TR" sz="900" b="0" i="0" u="none" strike="noStrike">
                          <a:solidFill>
                            <a:srgbClr val="0000FF"/>
                          </a:solidFill>
                          <a:effectLst/>
                          <a:latin typeface="Arial" panose="020B0604020202020204" pitchFamily="34" charset="0"/>
                        </a:rPr>
                        <a:t>12</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Tur" panose="020B0604020202020204" pitchFamily="34" charset="0"/>
                        </a:rPr>
                        <a:t>Tunceli-Çemişgezek Doğan Köyü Köyiçi Dereleri Tersip Bendi ve Islah Sekisi Yapımı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Çemişgezek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1.400.000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panose="020B0604020202020204" pitchFamily="34" charset="0"/>
                        </a:rPr>
                        <a:t>İhale hazırlıklarına başlandı.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12327">
                <a:tc>
                  <a:txBody>
                    <a:bodyPr/>
                    <a:lstStyle/>
                    <a:p>
                      <a:pPr algn="ctr" fontAlgn="ctr"/>
                      <a:r>
                        <a:rPr lang="tr-TR" sz="900" b="0" i="0" u="none" strike="noStrike">
                          <a:solidFill>
                            <a:srgbClr val="0000FF"/>
                          </a:solidFill>
                          <a:effectLst/>
                          <a:latin typeface="Arial" panose="020B0604020202020204" pitchFamily="34" charset="0"/>
                        </a:rPr>
                        <a:t>13</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Tur" panose="020B0604020202020204" pitchFamily="34" charset="0"/>
                        </a:rPr>
                        <a:t>Tunceli-Pülümür Sansa Boğazı Karasu Nehri Yatağı ve E80 Karayolunun Yan Dereleri 3.Kısım Tersip Bendi ve Islah Sekisi Yapımı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Pülümür</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2.000.000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600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panose="020B0604020202020204" pitchFamily="34" charset="0"/>
                        </a:rPr>
                        <a:t>İhale hazırlıklarına başlandı.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5669">
                <a:tc>
                  <a:txBody>
                    <a:bodyPr/>
                    <a:lstStyle/>
                    <a:p>
                      <a:pPr algn="ctr" fontAlgn="ctr"/>
                      <a:r>
                        <a:rPr lang="tr-TR" sz="900" b="0" i="0" u="none" strike="noStrike">
                          <a:solidFill>
                            <a:srgbClr val="0000FF"/>
                          </a:solidFill>
                          <a:effectLst/>
                          <a:latin typeface="Arial" panose="020B0604020202020204" pitchFamily="34" charset="0"/>
                        </a:rPr>
                        <a:t>14</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Tur" panose="020B0604020202020204" pitchFamily="34" charset="0"/>
                        </a:rPr>
                        <a:t>Tunceli-Nazımiye Kört Mahallesi Merkez Dereleri Tersip Bendi ve Islah Sekisi Yapımı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Nazimiye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1.500.000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panose="020B0604020202020204" pitchFamily="34" charset="0"/>
                        </a:rPr>
                        <a:t>İhale hazırlıklarına başlandı.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5669">
                <a:tc>
                  <a:txBody>
                    <a:bodyPr/>
                    <a:lstStyle/>
                    <a:p>
                      <a:pPr algn="ctr" fontAlgn="ctr"/>
                      <a:r>
                        <a:rPr lang="tr-TR" sz="900" b="0" i="0" u="none" strike="noStrike">
                          <a:solidFill>
                            <a:srgbClr val="0000FF"/>
                          </a:solidFill>
                          <a:effectLst/>
                          <a:latin typeface="Arial" panose="020B0604020202020204" pitchFamily="34" charset="0"/>
                        </a:rPr>
                        <a:t>15</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dirty="0">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dirty="0">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Tur" panose="020B0604020202020204" pitchFamily="34" charset="0"/>
                        </a:rPr>
                        <a:t>Tunceli-Merkez Atatürk Mahallesi Sığenk ve Telekom Dereleri Tersip Bendi ve Islah Sekisi Yapımı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Merkez</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500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1" u="none" strike="noStrike">
                          <a:solidFill>
                            <a:srgbClr val="0000FF"/>
                          </a:solidFill>
                          <a:effectLst/>
                          <a:latin typeface="Arial" panose="020B0604020202020204" pitchFamily="34" charset="0"/>
                        </a:rPr>
                        <a:t>İhale hazırlıklarına başlandı.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12327">
                <a:tc>
                  <a:txBody>
                    <a:bodyPr/>
                    <a:lstStyle/>
                    <a:p>
                      <a:pPr algn="ctr" fontAlgn="ctr"/>
                      <a:r>
                        <a:rPr lang="tr-TR" sz="900" b="0" i="0" u="none" strike="noStrike">
                          <a:solidFill>
                            <a:srgbClr val="0000FF"/>
                          </a:solidFill>
                          <a:effectLst/>
                          <a:latin typeface="Arial" panose="020B0604020202020204" pitchFamily="34" charset="0"/>
                        </a:rPr>
                        <a:t>16</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dirty="0">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Tur" panose="020B0604020202020204" pitchFamily="34" charset="0"/>
                        </a:rPr>
                        <a:t>Tunceli-Çemişgezek </a:t>
                      </a:r>
                      <a:r>
                        <a:rPr lang="tr-TR" sz="900" b="0" i="0" u="none" strike="noStrike" dirty="0" err="1">
                          <a:solidFill>
                            <a:srgbClr val="0000FF"/>
                          </a:solidFill>
                          <a:effectLst/>
                          <a:latin typeface="Arial Tur" panose="020B0604020202020204" pitchFamily="34" charset="0"/>
                        </a:rPr>
                        <a:t>Göleti</a:t>
                      </a:r>
                      <a:r>
                        <a:rPr lang="tr-TR" sz="900" b="0" i="0" u="none" strike="noStrike" dirty="0">
                          <a:solidFill>
                            <a:srgbClr val="0000FF"/>
                          </a:solidFill>
                          <a:effectLst/>
                          <a:latin typeface="Arial Tur" panose="020B0604020202020204" pitchFamily="34" charset="0"/>
                        </a:rPr>
                        <a:t> ve Sulaması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dirty="0">
                          <a:solidFill>
                            <a:srgbClr val="0000FF"/>
                          </a:solidFill>
                          <a:effectLst/>
                          <a:latin typeface="Arial" panose="020B0604020202020204" pitchFamily="34" charset="0"/>
                        </a:rPr>
                        <a:t>Çemişgezek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12.031.583</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Belediye Meclisinin yapılmaması yönündeki kararı nedeniyle işe başlanamamıştır.</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5669">
                <a:tc>
                  <a:txBody>
                    <a:bodyPr/>
                    <a:lstStyle/>
                    <a:p>
                      <a:pPr algn="ctr" fontAlgn="ctr"/>
                      <a:r>
                        <a:rPr lang="tr-TR" sz="900" b="0" i="0" u="none" strike="noStrike">
                          <a:solidFill>
                            <a:srgbClr val="0000FF"/>
                          </a:solidFill>
                          <a:effectLst/>
                          <a:latin typeface="Arial" panose="020B0604020202020204" pitchFamily="34" charset="0"/>
                        </a:rPr>
                        <a:t>17</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Tur" panose="020B0604020202020204" pitchFamily="34" charset="0"/>
                        </a:rPr>
                        <a:t>Tunceli-Pertek </a:t>
                      </a:r>
                      <a:r>
                        <a:rPr lang="tr-TR" sz="900" b="0" i="0" u="none" strike="noStrike" dirty="0" err="1">
                          <a:solidFill>
                            <a:srgbClr val="0000FF"/>
                          </a:solidFill>
                          <a:effectLst/>
                          <a:latin typeface="Arial Tur" panose="020B0604020202020204" pitchFamily="34" charset="0"/>
                        </a:rPr>
                        <a:t>Kacarlar</a:t>
                      </a:r>
                      <a:r>
                        <a:rPr lang="tr-TR" sz="900" b="0" i="0" u="none" strike="noStrike" dirty="0">
                          <a:solidFill>
                            <a:srgbClr val="0000FF"/>
                          </a:solidFill>
                          <a:effectLst/>
                          <a:latin typeface="Arial Tur" panose="020B0604020202020204" pitchFamily="34" charset="0"/>
                        </a:rPr>
                        <a:t> </a:t>
                      </a:r>
                      <a:r>
                        <a:rPr lang="tr-TR" sz="900" b="0" i="0" u="none" strike="noStrike" dirty="0" err="1">
                          <a:solidFill>
                            <a:srgbClr val="0000FF"/>
                          </a:solidFill>
                          <a:effectLst/>
                          <a:latin typeface="Arial Tur" panose="020B0604020202020204" pitchFamily="34" charset="0"/>
                        </a:rPr>
                        <a:t>Göleti</a:t>
                      </a:r>
                      <a:r>
                        <a:rPr lang="tr-TR" sz="900" b="0" i="0" u="none" strike="noStrike" dirty="0">
                          <a:solidFill>
                            <a:srgbClr val="0000FF"/>
                          </a:solidFill>
                          <a:effectLst/>
                          <a:latin typeface="Arial Tur" panose="020B0604020202020204" pitchFamily="34" charset="0"/>
                        </a:rPr>
                        <a:t> ve Sulaması İşinin Geçici Kabul Eksikliklerinin Tamamlanması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Pertek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8.000.000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İhale edilecek.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011">
                <a:tc>
                  <a:txBody>
                    <a:bodyPr/>
                    <a:lstStyle/>
                    <a:p>
                      <a:pPr algn="ctr" fontAlgn="ctr"/>
                      <a:r>
                        <a:rPr lang="tr-TR" sz="900" b="0" i="0" u="none" strike="noStrike">
                          <a:solidFill>
                            <a:srgbClr val="0000FF"/>
                          </a:solidFill>
                          <a:effectLst/>
                          <a:latin typeface="Arial" panose="020B0604020202020204" pitchFamily="34" charset="0"/>
                        </a:rPr>
                        <a:t>18</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Tarım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Tur" panose="020B0604020202020204" pitchFamily="34" charset="0"/>
                        </a:rPr>
                        <a:t>Tunceli-Pertek </a:t>
                      </a:r>
                      <a:r>
                        <a:rPr lang="tr-TR" sz="900" b="0" i="0" u="none" strike="noStrike" dirty="0" err="1">
                          <a:solidFill>
                            <a:srgbClr val="0000FF"/>
                          </a:solidFill>
                          <a:effectLst/>
                          <a:latin typeface="Arial Tur" panose="020B0604020202020204" pitchFamily="34" charset="0"/>
                        </a:rPr>
                        <a:t>Biçmekaya</a:t>
                      </a:r>
                      <a:r>
                        <a:rPr lang="tr-TR" sz="900" b="0" i="0" u="none" strike="noStrike" dirty="0">
                          <a:solidFill>
                            <a:srgbClr val="0000FF"/>
                          </a:solidFill>
                          <a:effectLst/>
                          <a:latin typeface="Arial Tur" panose="020B0604020202020204" pitchFamily="34" charset="0"/>
                        </a:rPr>
                        <a:t> </a:t>
                      </a:r>
                      <a:r>
                        <a:rPr lang="tr-TR" sz="900" b="0" i="0" u="none" strike="noStrike" dirty="0" err="1">
                          <a:solidFill>
                            <a:srgbClr val="0000FF"/>
                          </a:solidFill>
                          <a:effectLst/>
                          <a:latin typeface="Arial Tur" panose="020B0604020202020204" pitchFamily="34" charset="0"/>
                        </a:rPr>
                        <a:t>Göleti</a:t>
                      </a:r>
                      <a:r>
                        <a:rPr lang="tr-TR" sz="900" b="0" i="0" u="none" strike="noStrike" dirty="0">
                          <a:solidFill>
                            <a:srgbClr val="0000FF"/>
                          </a:solidFill>
                          <a:effectLst/>
                          <a:latin typeface="Arial Tur" panose="020B0604020202020204" pitchFamily="34" charset="0"/>
                        </a:rPr>
                        <a:t> ve Sulaması İkmali</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dirty="0">
                          <a:solidFill>
                            <a:srgbClr val="0000FF"/>
                          </a:solidFill>
                          <a:effectLst/>
                          <a:latin typeface="Arial" panose="020B0604020202020204" pitchFamily="34" charset="0"/>
                        </a:rPr>
                        <a:t>Pertek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10.826.592</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8.251.360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1.100.000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dirty="0">
                          <a:solidFill>
                            <a:srgbClr val="0000FF"/>
                          </a:solidFill>
                          <a:effectLst/>
                          <a:latin typeface="Arial" panose="020B0604020202020204" pitchFamily="34" charset="0"/>
                        </a:rPr>
                        <a:t>1.770.701</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dirty="0">
                          <a:solidFill>
                            <a:srgbClr val="0000FF"/>
                          </a:solidFill>
                          <a:effectLst/>
                          <a:latin typeface="Arial" panose="020B0604020202020204" pitchFamily="34" charset="0"/>
                        </a:rPr>
                        <a:t>100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97</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iş devam ediyor.</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011">
                <a:tc>
                  <a:txBody>
                    <a:bodyPr/>
                    <a:lstStyle/>
                    <a:p>
                      <a:pPr algn="ctr" fontAlgn="ctr"/>
                      <a:r>
                        <a:rPr lang="tr-TR" sz="900" b="0" i="0" u="none" strike="noStrike">
                          <a:solidFill>
                            <a:srgbClr val="0000FF"/>
                          </a:solidFill>
                          <a:effectLst/>
                          <a:latin typeface="Arial" panose="020B0604020202020204" pitchFamily="34" charset="0"/>
                        </a:rPr>
                        <a:t>19</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Tesis</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t-IT" sz="900" b="0" i="0" u="none" strike="noStrike">
                          <a:solidFill>
                            <a:srgbClr val="0000FF"/>
                          </a:solidFill>
                          <a:effectLst/>
                          <a:latin typeface="Arial Tur" panose="020B0604020202020204" pitchFamily="34" charset="0"/>
                        </a:rPr>
                        <a:t>Tunceli 93. Şube Bina Tesisleri Onarımı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Merkez</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10.000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dirty="0">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dirty="0">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İhalesi yapılmış olup, süreç devam etmektedir.</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9011">
                <a:tc>
                  <a:txBody>
                    <a:bodyPr/>
                    <a:lstStyle/>
                    <a:p>
                      <a:pPr algn="ctr" fontAlgn="ctr"/>
                      <a:r>
                        <a:rPr lang="tr-TR" sz="900" b="0" i="0" u="none" strike="noStrike">
                          <a:solidFill>
                            <a:srgbClr val="0000FF"/>
                          </a:solidFill>
                          <a:effectLst/>
                          <a:latin typeface="Arial" panose="020B0604020202020204" pitchFamily="34" charset="0"/>
                        </a:rPr>
                        <a:t>20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0" i="0" u="none" strike="noStrike">
                          <a:solidFill>
                            <a:srgbClr val="0000FF"/>
                          </a:solidFill>
                          <a:effectLst/>
                          <a:latin typeface="Arial" panose="020B0604020202020204" pitchFamily="34" charset="0"/>
                        </a:rPr>
                        <a:t>DSİ 9. Bölge</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panose="020B0604020202020204" pitchFamily="34" charset="0"/>
                        </a:rPr>
                        <a:t>Tesis</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a:solidFill>
                            <a:srgbClr val="0000FF"/>
                          </a:solidFill>
                          <a:effectLst/>
                          <a:latin typeface="Arial Tur" panose="020B0604020202020204" pitchFamily="34" charset="0"/>
                        </a:rPr>
                        <a:t>Tunceli 93. Şube Taşkın ve Kurutma Tesisleri Onarımı</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ctr"/>
                      <a:r>
                        <a:rPr lang="tr-TR" sz="900" b="0" i="0" u="none" strike="noStrike">
                          <a:solidFill>
                            <a:srgbClr val="0000FF"/>
                          </a:solidFill>
                          <a:effectLst/>
                          <a:latin typeface="Arial" panose="020B0604020202020204" pitchFamily="34" charset="0"/>
                        </a:rPr>
                        <a:t>Merkez</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3.100.000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310.000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0" i="0" u="none" strike="noStrike">
                          <a:solidFill>
                            <a:srgbClr val="0000FF"/>
                          </a:solidFill>
                          <a:effectLst/>
                          <a:latin typeface="Arial" panose="020B0604020202020204" pitchFamily="34" charset="0"/>
                        </a:rPr>
                        <a:t>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900" b="0" i="0" u="none" strike="noStrike" dirty="0">
                          <a:solidFill>
                            <a:srgbClr val="0000FF"/>
                          </a:solidFill>
                          <a:effectLst/>
                          <a:latin typeface="Arial" panose="020B0604020202020204" pitchFamily="34" charset="0"/>
                        </a:rPr>
                        <a:t>İhale edilecek.</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46">
                <a:tc>
                  <a:txBody>
                    <a:bodyPr/>
                    <a:lstStyle/>
                    <a:p>
                      <a:pPr algn="l"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ctr"/>
                      <a:r>
                        <a:rPr lang="pt-BR" sz="900" b="1" i="0" u="none" strike="noStrike">
                          <a:solidFill>
                            <a:srgbClr val="0000FF"/>
                          </a:solidFill>
                          <a:effectLst/>
                          <a:latin typeface="Arial" panose="020B0604020202020204" pitchFamily="34" charset="0"/>
                        </a:rPr>
                        <a:t>T O P L A M</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tr-TR" sz="900" b="1" i="0" u="none" strike="noStrike">
                          <a:solidFill>
                            <a:srgbClr val="0000FF"/>
                          </a:solidFill>
                          <a:effectLst/>
                          <a:latin typeface="Arial" panose="020B0604020202020204" pitchFamily="34" charset="0"/>
                        </a:rPr>
                        <a:t>81.966.988</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900" b="1" i="0" u="none" strike="noStrike">
                          <a:solidFill>
                            <a:srgbClr val="0000FF"/>
                          </a:solidFill>
                          <a:effectLst/>
                          <a:latin typeface="Arial" panose="020B0604020202020204" pitchFamily="34" charset="0"/>
                        </a:rPr>
                        <a:t>14.013.380</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900" b="1" i="0" u="none" strike="noStrike">
                          <a:solidFill>
                            <a:srgbClr val="0000FF"/>
                          </a:solidFill>
                          <a:effectLst/>
                          <a:latin typeface="Arial" panose="020B0604020202020204" pitchFamily="34" charset="0"/>
                        </a:rPr>
                        <a:t>8.242.489</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900" b="1" i="0" u="none" strike="noStrike">
                          <a:solidFill>
                            <a:srgbClr val="0000FF"/>
                          </a:solidFill>
                          <a:effectLst/>
                          <a:latin typeface="Arial" panose="020B0604020202020204" pitchFamily="34" charset="0"/>
                        </a:rPr>
                        <a:t>8.923.903</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900" b="1" i="0" u="none" strike="noStrike">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tr-TR" sz="900" b="1" i="0" u="none" strike="noStrike" dirty="0">
                          <a:solidFill>
                            <a:srgbClr val="0000FF"/>
                          </a:solidFill>
                          <a:effectLst/>
                          <a:latin typeface="Arial" panose="020B0604020202020204" pitchFamily="34" charset="0"/>
                        </a:rPr>
                        <a:t> </a:t>
                      </a:r>
                    </a:p>
                  </a:txBody>
                  <a:tcPr marL="6167" marR="6167" marT="616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xmlns="" val="3227399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23</a:t>
            </a:fld>
            <a:endParaRPr lang="tr-TR" sz="1200" b="1" dirty="0"/>
          </a:p>
        </p:txBody>
      </p:sp>
      <p:sp>
        <p:nvSpPr>
          <p:cNvPr id="20" name="28 Metin kutusu"/>
          <p:cNvSpPr txBox="1"/>
          <p:nvPr/>
        </p:nvSpPr>
        <p:spPr>
          <a:xfrm>
            <a:off x="1038521" y="4843938"/>
            <a:ext cx="4799572"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smtClean="0">
                <a:cs typeface="Arial" pitchFamily="34" charset="0"/>
              </a:rPr>
              <a:t>Merkez Öğretmenevi </a:t>
            </a:r>
            <a:r>
              <a:rPr lang="tr-TR" sz="1600" b="1" dirty="0" smtClean="0">
                <a:cs typeface="Arial" pitchFamily="34" charset="0"/>
              </a:rPr>
              <a:t>6.500.000 TL </a:t>
            </a:r>
            <a:endParaRPr lang="tr-TR" sz="1600" b="1" dirty="0">
              <a:cs typeface="Arial" pitchFamily="34" charset="0"/>
            </a:endParaRPr>
          </a:p>
        </p:txBody>
      </p:sp>
      <p:sp>
        <p:nvSpPr>
          <p:cNvPr id="22" name="31 Metin kutusu"/>
          <p:cNvSpPr txBox="1"/>
          <p:nvPr/>
        </p:nvSpPr>
        <p:spPr>
          <a:xfrm>
            <a:off x="6304785" y="4843939"/>
            <a:ext cx="4591809"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Pertek 20 Daireli Jandarma Lojmanı 3.088.000 TL </a:t>
            </a:r>
            <a:endParaRPr lang="tr-TR" sz="1600" b="1" dirty="0">
              <a:cs typeface="Arial" pitchFamily="34" charset="0"/>
            </a:endParaRPr>
          </a:p>
        </p:txBody>
      </p:sp>
      <p:sp>
        <p:nvSpPr>
          <p:cNvPr id="16" name="Yuvarlatılmış Dikdörtgen 15"/>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ÇEVRE VE ŞEHİRCİLİK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722643"/>
            <a:ext cx="10571924" cy="634773"/>
          </a:xfrm>
          <a:prstGeom prst="rect">
            <a:avLst/>
          </a:prstGeom>
        </p:spPr>
        <p:txBody>
          <a:bodyPr wrap="square" lIns="79993" tIns="39997" rIns="79993" bIns="39997">
            <a:spAutoFit/>
          </a:bodyPr>
          <a:lstStyle/>
          <a:p>
            <a:pPr algn="ctr"/>
            <a:r>
              <a:rPr lang="tr-TR" b="1" dirty="0" smtClean="0">
                <a:cs typeface="Times New Roman" panose="02020603050405020304" pitchFamily="18" charset="0"/>
              </a:rPr>
              <a:t>2017 YILI İÇERİSİNDE YATIRIMLARI DEVAM ETMEKTE OLUP  2018 TARİHİNDE TAMAMLANMASI BEKLENMEKTEDİR</a:t>
            </a:r>
            <a:endParaRPr lang="tr-TR" sz="2000" b="1" dirty="0">
              <a:cs typeface="Times New Roman" panose="02020603050405020304" pitchFamily="18" charset="0"/>
            </a:endParaRPr>
          </a:p>
        </p:txBody>
      </p:sp>
      <p:pic>
        <p:nvPicPr>
          <p:cNvPr id="2050" name="Picture 2" descr="\\ANKSERVER\ortak\erdinçç\brifing foto\yapımı devam eden\öğretmenevi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1" y="2590428"/>
            <a:ext cx="4799572" cy="219284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ANKSERVER\ortak\erdinçç\brifing foto\yapımı devam eden\pertek jandarma 20 daireli lojma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785" y="2590427"/>
            <a:ext cx="4591809" cy="21517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24</a:t>
            </a:fld>
            <a:endParaRPr lang="tr-TR" sz="1200" b="1" dirty="0"/>
          </a:p>
        </p:txBody>
      </p:sp>
      <p:sp>
        <p:nvSpPr>
          <p:cNvPr id="20" name="28 Metin kutusu"/>
          <p:cNvSpPr txBox="1"/>
          <p:nvPr/>
        </p:nvSpPr>
        <p:spPr>
          <a:xfrm>
            <a:off x="1038521" y="4843939"/>
            <a:ext cx="4799572"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Merkez </a:t>
            </a:r>
            <a:r>
              <a:rPr lang="tr-TR" sz="1600" b="1" dirty="0" err="1" smtClean="0">
                <a:cs typeface="Arial" pitchFamily="34" charset="0"/>
              </a:rPr>
              <a:t>Sarısaltık</a:t>
            </a:r>
            <a:r>
              <a:rPr lang="tr-TR" sz="1600" b="1" dirty="0" smtClean="0">
                <a:cs typeface="Arial" pitchFamily="34" charset="0"/>
              </a:rPr>
              <a:t> İlkokul Binası 2.789.850 TL </a:t>
            </a:r>
            <a:endParaRPr lang="tr-TR" sz="1600" b="1" dirty="0">
              <a:cs typeface="Arial" pitchFamily="34" charset="0"/>
            </a:endParaRPr>
          </a:p>
        </p:txBody>
      </p:sp>
      <p:sp>
        <p:nvSpPr>
          <p:cNvPr id="22" name="31 Metin kutusu"/>
          <p:cNvSpPr txBox="1"/>
          <p:nvPr/>
        </p:nvSpPr>
        <p:spPr>
          <a:xfrm>
            <a:off x="6304785" y="4843938"/>
            <a:ext cx="4591809"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Merkez TOBB Yurt Binası 5.080.000  TL </a:t>
            </a:r>
            <a:endParaRPr lang="tr-TR" sz="1600" b="1" dirty="0">
              <a:cs typeface="Arial" pitchFamily="34" charset="0"/>
            </a:endParaRP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1"/>
            <a:ext cx="10571924" cy="942550"/>
          </a:xfrm>
          <a:prstGeom prst="rect">
            <a:avLst/>
          </a:prstGeom>
        </p:spPr>
        <p:txBody>
          <a:bodyPr wrap="square" lIns="79993" tIns="39997" rIns="79993" bIns="39997">
            <a:spAutoFit/>
          </a:bodyPr>
          <a:lstStyle/>
          <a:p>
            <a:pPr algn="ctr"/>
            <a:r>
              <a:rPr lang="tr-TR" b="1" dirty="0">
                <a:cs typeface="Times New Roman" panose="02020603050405020304" pitchFamily="18" charset="0"/>
              </a:rPr>
              <a:t>2017 YILI İÇERİSİNDE YATIRIMLARI DEVAM ETMEKTE OLUP  2018 TARİHİNDE TAMAMLANMASI BEKLENMEKTEDİR</a:t>
            </a:r>
            <a:endParaRPr lang="tr-TR" sz="2000" b="1" dirty="0">
              <a:cs typeface="Times New Roman" panose="02020603050405020304" pitchFamily="18" charset="0"/>
            </a:endParaRPr>
          </a:p>
          <a:p>
            <a:pPr algn="just"/>
            <a:endParaRPr lang="tr-TR" sz="2000" b="1" dirty="0">
              <a:cs typeface="Times New Roman" panose="02020603050405020304" pitchFamily="18" charset="0"/>
            </a:endParaRPr>
          </a:p>
        </p:txBody>
      </p:sp>
      <p:pic>
        <p:nvPicPr>
          <p:cNvPr id="3074" name="Picture 2" descr="\\ANKSERVER\ortak\erdinçç\brifing foto\yapımı devam eden\Sarısaltuk İlkokulu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1" y="2462784"/>
            <a:ext cx="4799571" cy="22714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ANKSERVER\ortak\erdinçç\brifing foto\yapımı devam eden\tobb yurt0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784" y="2462785"/>
            <a:ext cx="4591809" cy="227142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Yuvarlatılmış Dikdörtgen 15"/>
          <p:cNvSpPr/>
          <p:nvPr/>
        </p:nvSpPr>
        <p:spPr>
          <a:xfrm>
            <a:off x="2347190" y="708572"/>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ÇEVRE VE ŞEHİRCİLİK MÜDÜRLÜĞÜ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spTree>
    <p:extLst>
      <p:ext uri="{BB962C8B-B14F-4D97-AF65-F5344CB8AC3E}">
        <p14:creationId xmlns:p14="http://schemas.microsoft.com/office/powerpoint/2010/main" xmlns="" val="22966718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25</a:t>
            </a:fld>
            <a:endParaRPr lang="tr-TR" sz="1200" b="1" dirty="0"/>
          </a:p>
        </p:txBody>
      </p:sp>
      <p:sp>
        <p:nvSpPr>
          <p:cNvPr id="20" name="28 Metin kutusu"/>
          <p:cNvSpPr txBox="1"/>
          <p:nvPr/>
        </p:nvSpPr>
        <p:spPr>
          <a:xfrm>
            <a:off x="1038521" y="4843940"/>
            <a:ext cx="3267263" cy="830983"/>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ATATÜRK MAHALLESİ KÜLTÜR ÇOCUK PARKI 816.00.00 TL</a:t>
            </a:r>
            <a:endParaRPr lang="tr-TR" sz="1600" b="1" dirty="0">
              <a:cs typeface="Arial" pitchFamily="34" charset="0"/>
            </a:endParaRPr>
          </a:p>
        </p:txBody>
      </p:sp>
      <p:sp>
        <p:nvSpPr>
          <p:cNvPr id="22" name="31 Metin kutusu"/>
          <p:cNvSpPr txBox="1"/>
          <p:nvPr/>
        </p:nvSpPr>
        <p:spPr>
          <a:xfrm>
            <a:off x="4502553" y="4837849"/>
            <a:ext cx="3368233"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CUMHURİYET MAHALLESİ PAZARYERİ PARKI 250.00.00 TL</a:t>
            </a:r>
            <a:endParaRPr lang="tr-TR" sz="1600" b="1" dirty="0">
              <a:cs typeface="Arial" pitchFamily="34" charset="0"/>
            </a:endParaRPr>
          </a:p>
        </p:txBody>
      </p:sp>
      <p:sp>
        <p:nvSpPr>
          <p:cNvPr id="16" name="Yuvarlatılmış Dikdörtgen 15"/>
          <p:cNvSpPr/>
          <p:nvPr/>
        </p:nvSpPr>
        <p:spPr>
          <a:xfrm>
            <a:off x="2558847" y="679139"/>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TUNCELİ BELEDİYESİ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3"/>
            <a:ext cx="10571924" cy="634773"/>
          </a:xfrm>
          <a:prstGeom prst="rect">
            <a:avLst/>
          </a:prstGeom>
        </p:spPr>
        <p:txBody>
          <a:bodyPr wrap="square" lIns="79993" tIns="39997" rIns="79993" bIns="39997">
            <a:spAutoFit/>
          </a:bodyPr>
          <a:lstStyle/>
          <a:p>
            <a:pPr algn="ctr"/>
            <a:r>
              <a:rPr lang="tr-TR" b="1" dirty="0" smtClean="0">
                <a:cs typeface="Times New Roman" panose="02020603050405020304" pitchFamily="18" charset="0"/>
              </a:rPr>
              <a:t>TUNCELİ BELEDİYESİ PARK VE BAHÇELER MÜDÜRLÜĞÜ YATIRIMLARI DEVAM ETMEKTE OLUP  2017 YILI SONUNA DOĞRU TAMAMLANMASI BEKLENMEKTEDİR. </a:t>
            </a:r>
            <a:endParaRPr lang="tr-TR" sz="2000" b="1" dirty="0">
              <a:cs typeface="Times New Roman" panose="02020603050405020304" pitchFamily="18" charset="0"/>
            </a:endParaRPr>
          </a:p>
        </p:txBody>
      </p:sp>
      <p:pic>
        <p:nvPicPr>
          <p:cNvPr id="2050" name="Picture 2" descr="C:\Users\TOSHIBA\Desktop\KÜLTÜR PARK PEYZAJ PROJESİ-Model.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57469" y="2451309"/>
            <a:ext cx="3345084" cy="2279807"/>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TOSHIBA\Desktop\Cumhuriyet_PARK-Model.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85944" y="2470155"/>
            <a:ext cx="3437681" cy="22421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TOSHIBA\Desktop\Demiroluk Parkı Peyzaj Projesi-Model.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30543" y="2451309"/>
            <a:ext cx="2766349" cy="2213079"/>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31 Metin kutusu"/>
          <p:cNvSpPr txBox="1"/>
          <p:nvPr/>
        </p:nvSpPr>
        <p:spPr>
          <a:xfrm>
            <a:off x="8229601" y="4837848"/>
            <a:ext cx="3368233"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ESENTEPE  MAHALLESİ DEMİROLUK PARKI 240.00.00 TL</a:t>
            </a:r>
            <a:endParaRPr lang="tr-TR" sz="1600" b="1" dirty="0">
              <a:cs typeface="Arial" pitchFamily="34" charset="0"/>
            </a:endParaRPr>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KURUMUN ÖNCELİKLİ YATIRIM İHTİYAÇLARI</a:t>
            </a:r>
            <a:endParaRPr lang="tr-TR" sz="2800" b="1" dirty="0">
              <a:solidFill>
                <a:schemeClr val="tx1">
                  <a:lumMod val="95000"/>
                  <a:lumOff val="5000"/>
                </a:schemeClr>
              </a:solidFill>
            </a:endParaRPr>
          </a:p>
        </p:txBody>
      </p:sp>
      <p:pic>
        <p:nvPicPr>
          <p:cNvPr id="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10 Resim" descr="C:\Users\admin\Desktop\Documents\tunceli kitapçık\tunceli sunum\Yeni klasör (4)\valiligi.png"/>
          <p:cNvPicPr/>
          <p:nvPr/>
        </p:nvPicPr>
        <p:blipFill>
          <a:blip r:embed="rId3" cstate="print"/>
          <a:srcRect/>
          <a:stretch>
            <a:fillRect/>
          </a:stretch>
        </p:blipFill>
        <p:spPr bwMode="auto">
          <a:xfrm>
            <a:off x="855825" y="819140"/>
            <a:ext cx="879153" cy="787593"/>
          </a:xfrm>
          <a:prstGeom prst="rect">
            <a:avLst/>
          </a:prstGeom>
          <a:ln>
            <a:noFill/>
          </a:ln>
          <a:effectLst>
            <a:outerShdw blurRad="292100" dist="139700" dir="2700000" algn="tl" rotWithShape="0">
              <a:srgbClr val="333333">
                <a:alpha val="65000"/>
              </a:srgbClr>
            </a:outerShdw>
          </a:effectLst>
        </p:spPr>
      </p:pic>
      <p:pic>
        <p:nvPicPr>
          <p:cNvPr id="3074" name="Picture 2" descr="C:\Users\Nb\Desktop\146252107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5824" y="2046512"/>
            <a:ext cx="3638903" cy="2370942"/>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Nb\Desktop\796c8803-e1313935847549.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52683" y="2046512"/>
            <a:ext cx="3129567" cy="235602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28 Metin kutusu"/>
          <p:cNvSpPr txBox="1"/>
          <p:nvPr/>
        </p:nvSpPr>
        <p:spPr>
          <a:xfrm>
            <a:off x="855824" y="4513100"/>
            <a:ext cx="3638903" cy="1323425"/>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Atatürk Mahallesinde bir adet  2-4 hekimlik ve bir adet 6-8 hekimlik, ayrıca Cumhuriyet Mahallesinde bir adet 4-6 hekimlik Aile Sağlığı Merkezi Hizmet Binası</a:t>
            </a:r>
            <a:endParaRPr lang="tr-TR" sz="1600" b="1" dirty="0">
              <a:cs typeface="Arial" pitchFamily="34" charset="0"/>
            </a:endParaRPr>
          </a:p>
        </p:txBody>
      </p:sp>
      <p:sp>
        <p:nvSpPr>
          <p:cNvPr id="17" name="28 Metin kutusu"/>
          <p:cNvSpPr txBox="1"/>
          <p:nvPr/>
        </p:nvSpPr>
        <p:spPr>
          <a:xfrm>
            <a:off x="4552683" y="4505715"/>
            <a:ext cx="3129567"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Atatürk Mahallesinde Sağlıklı Yaşam Merkezi</a:t>
            </a:r>
            <a:endParaRPr lang="tr-TR" sz="1600" b="1" dirty="0">
              <a:cs typeface="Arial" pitchFamily="34" charset="0"/>
            </a:endParaRPr>
          </a:p>
        </p:txBody>
      </p:sp>
      <p:pic>
        <p:nvPicPr>
          <p:cNvPr id="3077" name="Picture 5" descr="C:\Users\Nb\Desktop\rizeye-yapilacak-yeni-emniyet-mudurlugu-binasi-kuzeybati-cephe-goruntusu.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868992" y="2061432"/>
            <a:ext cx="3598016" cy="2356022"/>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28 Metin kutusu"/>
          <p:cNvSpPr txBox="1"/>
          <p:nvPr/>
        </p:nvSpPr>
        <p:spPr>
          <a:xfrm>
            <a:off x="7868994" y="4472082"/>
            <a:ext cx="3598015" cy="338540"/>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smtClean="0">
                <a:cs typeface="Arial" pitchFamily="34" charset="0"/>
              </a:rPr>
              <a:t>Personel Lojmanları</a:t>
            </a:r>
            <a:endParaRPr lang="tr-TR" sz="1600" b="1" dirty="0">
              <a:cs typeface="Arial" pitchFamily="34" charset="0"/>
            </a:endParaRPr>
          </a:p>
        </p:txBody>
      </p:sp>
    </p:spTree>
    <p:extLst>
      <p:ext uri="{BB962C8B-B14F-4D97-AF65-F5344CB8AC3E}">
        <p14:creationId xmlns:p14="http://schemas.microsoft.com/office/powerpoint/2010/main" xmlns="" val="11601995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2439360" y="775080"/>
            <a:ext cx="7312680" cy="831240"/>
          </a:xfrm>
          <a:prstGeom prst="roundRect">
            <a:avLst>
              <a:gd name="adj" fmla="val 16667"/>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a:lnSpc>
                <a:spcPct val="100000"/>
              </a:lnSpc>
            </a:pPr>
            <a:r>
              <a:rPr lang="tr-TR" sz="2800" b="1" strike="noStrike" spc="-1">
                <a:solidFill>
                  <a:srgbClr val="0D0D0D"/>
                </a:solidFill>
                <a:uFill>
                  <a:solidFill>
                    <a:srgbClr val="FFFFFF"/>
                  </a:solidFill>
                </a:uFill>
                <a:latin typeface="Garamond"/>
              </a:rPr>
              <a:t>KURUMUN ÖNCELİKLİ YATIRIM İHTİYAÇLARI</a:t>
            </a:r>
            <a:endParaRPr lang="tr-TR" sz="1800" b="0" strike="noStrike" spc="-1">
              <a:solidFill>
                <a:srgbClr val="000000"/>
              </a:solidFill>
              <a:uFill>
                <a:solidFill>
                  <a:srgbClr val="FFFFFF"/>
                </a:solidFill>
              </a:uFill>
              <a:latin typeface="Arial"/>
            </a:endParaRPr>
          </a:p>
        </p:txBody>
      </p:sp>
      <p:pic>
        <p:nvPicPr>
          <p:cNvPr id="112" name="Picture 4"/>
          <p:cNvPicPr/>
          <p:nvPr/>
        </p:nvPicPr>
        <p:blipFill>
          <a:blip r:embed="rId2"/>
          <a:stretch/>
        </p:blipFill>
        <p:spPr>
          <a:xfrm>
            <a:off x="10326240" y="819000"/>
            <a:ext cx="1140480" cy="669600"/>
          </a:xfrm>
          <a:prstGeom prst="rect">
            <a:avLst/>
          </a:prstGeom>
          <a:ln>
            <a:noFill/>
          </a:ln>
          <a:effectLst>
            <a:outerShdw blurRad="292100" dist="139700" dir="2700000" algn="tl" rotWithShape="0">
              <a:srgbClr val="333333">
                <a:alpha val="65000"/>
              </a:srgbClr>
            </a:outerShdw>
          </a:effectLst>
        </p:spPr>
      </p:pic>
      <p:pic>
        <p:nvPicPr>
          <p:cNvPr id="113" name="10 Resim"/>
          <p:cNvPicPr/>
          <p:nvPr/>
        </p:nvPicPr>
        <p:blipFill>
          <a:blip r:embed="rId3" cstate="print"/>
          <a:stretch/>
        </p:blipFill>
        <p:spPr>
          <a:xfrm>
            <a:off x="855720" y="819000"/>
            <a:ext cx="878760" cy="787320"/>
          </a:xfrm>
          <a:prstGeom prst="rect">
            <a:avLst/>
          </a:prstGeom>
          <a:ln>
            <a:noFill/>
          </a:ln>
          <a:effectLst>
            <a:outerShdw blurRad="292100" dist="139700" dir="2700000" algn="tl" rotWithShape="0">
              <a:srgbClr val="333333">
                <a:alpha val="65000"/>
              </a:srgbClr>
            </a:outerShdw>
          </a:effectLst>
        </p:spPr>
      </p:pic>
      <p:pic>
        <p:nvPicPr>
          <p:cNvPr id="114" name="Resim 9"/>
          <p:cNvPicPr/>
          <p:nvPr/>
        </p:nvPicPr>
        <p:blipFill>
          <a:blip r:embed="rId4"/>
          <a:stretch/>
        </p:blipFill>
        <p:spPr>
          <a:xfrm>
            <a:off x="1303920" y="1692000"/>
            <a:ext cx="4277160" cy="2340360"/>
          </a:xfrm>
          <a:prstGeom prst="rect">
            <a:avLst/>
          </a:prstGeom>
          <a:ln>
            <a:noFill/>
          </a:ln>
        </p:spPr>
      </p:pic>
      <p:pic>
        <p:nvPicPr>
          <p:cNvPr id="115" name="Resim 10"/>
          <p:cNvPicPr/>
          <p:nvPr/>
        </p:nvPicPr>
        <p:blipFill>
          <a:blip r:embed="rId5"/>
          <a:stretch/>
        </p:blipFill>
        <p:spPr>
          <a:xfrm>
            <a:off x="6460200" y="1724760"/>
            <a:ext cx="3987000" cy="2340360"/>
          </a:xfrm>
          <a:prstGeom prst="rect">
            <a:avLst/>
          </a:prstGeom>
          <a:ln>
            <a:noFill/>
          </a:ln>
        </p:spPr>
      </p:pic>
      <p:sp>
        <p:nvSpPr>
          <p:cNvPr id="116" name="CustomShape 2"/>
          <p:cNvSpPr/>
          <p:nvPr/>
        </p:nvSpPr>
        <p:spPr>
          <a:xfrm>
            <a:off x="7529040" y="4923720"/>
            <a:ext cx="46623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tr-TR" sz="1800" b="1" strike="noStrike" spc="-1">
                <a:solidFill>
                  <a:srgbClr val="C00000"/>
                </a:solidFill>
                <a:uFill>
                  <a:solidFill>
                    <a:srgbClr val="FFFFFF"/>
                  </a:solidFill>
                </a:uFill>
                <a:latin typeface="Garamond"/>
              </a:rPr>
              <a:t>Açılama</a:t>
            </a:r>
            <a:endParaRPr lang="tr-TR" sz="1800" b="0" strike="noStrike" spc="-1">
              <a:solidFill>
                <a:srgbClr val="000000"/>
              </a:solidFill>
              <a:uFill>
                <a:solidFill>
                  <a:srgbClr val="FFFFFF"/>
                </a:solidFill>
              </a:uFill>
              <a:latin typeface="Arial"/>
            </a:endParaRPr>
          </a:p>
        </p:txBody>
      </p:sp>
      <p:sp>
        <p:nvSpPr>
          <p:cNvPr id="117" name="CustomShape 3"/>
          <p:cNvSpPr/>
          <p:nvPr/>
        </p:nvSpPr>
        <p:spPr>
          <a:xfrm>
            <a:off x="855720" y="4185000"/>
            <a:ext cx="4297680" cy="146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tr-TR" sz="1800" b="0" strike="noStrike" spc="-1">
                <a:solidFill>
                  <a:srgbClr val="000000"/>
                </a:solidFill>
                <a:uFill>
                  <a:solidFill>
                    <a:srgbClr val="FFFFFF"/>
                  </a:solidFill>
                </a:uFill>
                <a:latin typeface="Garamond"/>
              </a:rPr>
              <a:t>Başmüdürlüğümüze bağlı Mazgirt ve Pertek PTT Merkez Müdürlüklerinin yeni hizmet binalarının yaptırılması işi ile ilgili çalışmalar Genel Müdürlüğümüz ile koordineli bir şekilde yürütülmektedir. </a:t>
            </a:r>
            <a:endParaRPr lang="tr-TR" sz="1800" b="0" strike="noStrike" spc="-1">
              <a:solidFill>
                <a:srgbClr val="000000"/>
              </a:solidFill>
              <a:uFill>
                <a:solidFill>
                  <a:srgbClr val="FFFFFF"/>
                </a:solidFill>
              </a:uFill>
              <a:latin typeface="Arial"/>
            </a:endParaRPr>
          </a:p>
        </p:txBody>
      </p:sp>
      <p:graphicFrame>
        <p:nvGraphicFramePr>
          <p:cNvPr id="118" name="Table 4"/>
          <p:cNvGraphicFramePr/>
          <p:nvPr/>
        </p:nvGraphicFramePr>
        <p:xfrm>
          <a:off x="5153760" y="4183921"/>
          <a:ext cx="6312600" cy="1946566"/>
        </p:xfrm>
        <a:graphic>
          <a:graphicData uri="http://schemas.openxmlformats.org/drawingml/2006/table">
            <a:tbl>
              <a:tblPr/>
              <a:tblGrid>
                <a:gridCol w="1388880"/>
                <a:gridCol w="1648080"/>
                <a:gridCol w="1558800"/>
                <a:gridCol w="1716840"/>
              </a:tblGrid>
              <a:tr h="720000">
                <a:tc>
                  <a:txBody>
                    <a:bodyPr/>
                    <a:lstStyle/>
                    <a:p>
                      <a:pPr marL="457200">
                        <a:lnSpc>
                          <a:spcPct val="107000"/>
                        </a:lnSpc>
                      </a:pPr>
                      <a:r>
                        <a:rPr lang="tr-TR" sz="1200" b="1" strike="noStrike" spc="-1">
                          <a:solidFill>
                            <a:srgbClr val="FFFFFF"/>
                          </a:solidFill>
                          <a:uFill>
                            <a:solidFill>
                              <a:srgbClr val="FFFFFF"/>
                            </a:solidFill>
                          </a:uFill>
                          <a:latin typeface="Garamond"/>
                        </a:rPr>
                        <a:t>FAALİYET ADI </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38160">
                      <a:solidFill>
                        <a:srgbClr val="FFFFFF"/>
                      </a:solidFill>
                    </a:lnB>
                    <a:solidFill>
                      <a:srgbClr val="B15E28"/>
                    </a:solidFill>
                  </a:tcPr>
                </a:tc>
                <a:tc>
                  <a:txBody>
                    <a:bodyPr/>
                    <a:lstStyle/>
                    <a:p>
                      <a:pPr marL="457200">
                        <a:lnSpc>
                          <a:spcPct val="107000"/>
                        </a:lnSpc>
                      </a:pPr>
                      <a:r>
                        <a:rPr lang="tr-TR" sz="1200" b="1" strike="noStrike" spc="-1">
                          <a:solidFill>
                            <a:srgbClr val="FFFFFF"/>
                          </a:solidFill>
                          <a:uFill>
                            <a:solidFill>
                              <a:srgbClr val="FFFFFF"/>
                            </a:solidFill>
                          </a:uFill>
                          <a:latin typeface="Garamond"/>
                        </a:rPr>
                        <a:t>FAALİYETİN SÜRESİ </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38160">
                      <a:solidFill>
                        <a:srgbClr val="FFFFFF"/>
                      </a:solidFill>
                    </a:lnB>
                    <a:solidFill>
                      <a:srgbClr val="B15E28"/>
                    </a:solidFill>
                  </a:tcPr>
                </a:tc>
                <a:tc>
                  <a:txBody>
                    <a:bodyPr/>
                    <a:lstStyle/>
                    <a:p>
                      <a:pPr marL="457200">
                        <a:lnSpc>
                          <a:spcPct val="107000"/>
                        </a:lnSpc>
                      </a:pPr>
                      <a:r>
                        <a:rPr lang="tr-TR" sz="1200" b="1" strike="noStrike" spc="-1">
                          <a:solidFill>
                            <a:srgbClr val="FFFFFF"/>
                          </a:solidFill>
                          <a:uFill>
                            <a:solidFill>
                              <a:srgbClr val="FFFFFF"/>
                            </a:solidFill>
                          </a:uFill>
                          <a:latin typeface="Garamond"/>
                        </a:rPr>
                        <a:t>FAALİYETİN MALİYETİ</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38160">
                      <a:solidFill>
                        <a:srgbClr val="FFFFFF"/>
                      </a:solidFill>
                    </a:lnB>
                    <a:solidFill>
                      <a:srgbClr val="B15E28"/>
                    </a:solidFill>
                  </a:tcPr>
                </a:tc>
                <a:tc>
                  <a:txBody>
                    <a:bodyPr/>
                    <a:lstStyle/>
                    <a:p>
                      <a:pPr marL="457200">
                        <a:lnSpc>
                          <a:spcPct val="107000"/>
                        </a:lnSpc>
                      </a:pPr>
                      <a:r>
                        <a:rPr lang="tr-TR" sz="1200" b="1" strike="noStrike" spc="-1">
                          <a:solidFill>
                            <a:srgbClr val="FFFFFF"/>
                          </a:solidFill>
                          <a:uFill>
                            <a:solidFill>
                              <a:srgbClr val="FFFFFF"/>
                            </a:solidFill>
                          </a:uFill>
                          <a:latin typeface="Garamond"/>
                        </a:rPr>
                        <a:t>BEKLENEN FİNANSMAN KAYNAĞI</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38160">
                      <a:solidFill>
                        <a:srgbClr val="FFFFFF"/>
                      </a:solidFill>
                    </a:lnB>
                    <a:solidFill>
                      <a:srgbClr val="B15E28"/>
                    </a:solidFill>
                  </a:tcPr>
                </a:tc>
              </a:tr>
              <a:tr h="576000">
                <a:tc>
                  <a:txBody>
                    <a:bodyPr/>
                    <a:lstStyle/>
                    <a:p>
                      <a:pPr marL="457200">
                        <a:lnSpc>
                          <a:spcPct val="107000"/>
                        </a:lnSpc>
                      </a:pPr>
                      <a:r>
                        <a:rPr lang="tr-TR" sz="1000" b="1" strike="noStrike" spc="-1">
                          <a:solidFill>
                            <a:srgbClr val="FFFFFF"/>
                          </a:solidFill>
                          <a:uFill>
                            <a:solidFill>
                              <a:srgbClr val="FFFFFF"/>
                            </a:solidFill>
                          </a:uFill>
                          <a:latin typeface="Garamond"/>
                        </a:rPr>
                        <a:t>Mazgirt PTT Binası Yapımı </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B15E28"/>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2 YIL </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3D2CD"/>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1.200.000.00TL</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3D2CD"/>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 İç kaynaklar </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3D2CD"/>
                    </a:solidFill>
                  </a:tcPr>
                </a:tc>
              </a:tr>
              <a:tr h="576360">
                <a:tc>
                  <a:txBody>
                    <a:bodyPr/>
                    <a:lstStyle/>
                    <a:p>
                      <a:pPr marL="457200">
                        <a:lnSpc>
                          <a:spcPct val="107000"/>
                        </a:lnSpc>
                      </a:pPr>
                      <a:r>
                        <a:rPr lang="tr-TR" sz="1000" b="1" strike="noStrike" spc="-1">
                          <a:solidFill>
                            <a:srgbClr val="FFFFFF"/>
                          </a:solidFill>
                          <a:uFill>
                            <a:solidFill>
                              <a:srgbClr val="FFFFFF"/>
                            </a:solidFill>
                          </a:uFill>
                          <a:latin typeface="Garamond"/>
                        </a:rPr>
                        <a:t>Pertek PTT Binası Yapımı</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12240">
                      <a:solidFill>
                        <a:srgbClr val="FFFFFF"/>
                      </a:solidFill>
                    </a:lnB>
                    <a:solidFill>
                      <a:srgbClr val="B15E28"/>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2 YIL</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12240">
                      <a:solidFill>
                        <a:srgbClr val="FFFFFF"/>
                      </a:solidFill>
                    </a:lnB>
                    <a:solidFill>
                      <a:srgbClr val="F1E9E7"/>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1.300.000.00TL</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12240">
                      <a:solidFill>
                        <a:srgbClr val="FFFFFF"/>
                      </a:solidFill>
                    </a:lnB>
                    <a:solidFill>
                      <a:srgbClr val="F1E9E7"/>
                    </a:solidFill>
                  </a:tcPr>
                </a:tc>
                <a:tc>
                  <a:txBody>
                    <a:bodyPr/>
                    <a:lstStyle/>
                    <a:p>
                      <a:pPr marL="457200" algn="ctr">
                        <a:lnSpc>
                          <a:spcPct val="107000"/>
                        </a:lnSpc>
                      </a:pPr>
                      <a:r>
                        <a:rPr lang="tr-TR" sz="1600" b="0" strike="noStrike" spc="-1">
                          <a:solidFill>
                            <a:srgbClr val="000000"/>
                          </a:solidFill>
                          <a:uFill>
                            <a:solidFill>
                              <a:srgbClr val="FFFFFF"/>
                            </a:solidFill>
                          </a:uFill>
                          <a:latin typeface="Garamond"/>
                        </a:rPr>
                        <a:t>İç kaynaklar</a:t>
                      </a:r>
                      <a:endParaRPr lang="tr-TR" sz="1800" b="0" strike="noStrike" spc="-1">
                        <a:solidFill>
                          <a:srgbClr val="000000"/>
                        </a:solidFill>
                        <a:uFill>
                          <a:solidFill>
                            <a:srgbClr val="FFFFFF"/>
                          </a:solidFill>
                        </a:uFill>
                        <a:latin typeface="Arial"/>
                      </a:endParaRPr>
                    </a:p>
                  </a:txBody>
                  <a:tcPr marL="49680" marR="49680">
                    <a:lnL w="12240">
                      <a:solidFill>
                        <a:srgbClr val="FFFFFF"/>
                      </a:solidFill>
                    </a:lnL>
                    <a:lnR w="12240">
                      <a:solidFill>
                        <a:srgbClr val="FFFFFF"/>
                      </a:solidFill>
                    </a:lnR>
                    <a:lnT w="12240">
                      <a:solidFill>
                        <a:srgbClr val="FFFFFF"/>
                      </a:solidFill>
                    </a:lnT>
                    <a:lnB w="12240">
                      <a:solidFill>
                        <a:srgbClr val="FFFFFF"/>
                      </a:solidFill>
                    </a:lnB>
                    <a:solidFill>
                      <a:srgbClr val="F1E9E7"/>
                    </a:solidFill>
                  </a:tcPr>
                </a:tc>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KURUMUN ÖNCELİKLİ YATIRIM İHTİYAÇLARI</a:t>
            </a:r>
            <a:endParaRPr lang="tr-TR" sz="2800" b="1" dirty="0">
              <a:solidFill>
                <a:schemeClr val="tx1">
                  <a:lumMod val="95000"/>
                  <a:lumOff val="5000"/>
                </a:schemeClr>
              </a:solidFill>
            </a:endParaRPr>
          </a:p>
        </p:txBody>
      </p:sp>
      <p:pic>
        <p:nvPicPr>
          <p:cNvPr id="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10 Resim" descr="C:\Users\admin\Desktop\Documents\tunceli kitapçık\tunceli sunum\Yeni klasör (4)\valiligi.png"/>
          <p:cNvPicPr/>
          <p:nvPr/>
        </p:nvPicPr>
        <p:blipFill>
          <a:blip r:embed="rId3" cstate="print"/>
          <a:srcRect/>
          <a:stretch>
            <a:fillRect/>
          </a:stretch>
        </p:blipFill>
        <p:spPr bwMode="auto">
          <a:xfrm>
            <a:off x="855825" y="819140"/>
            <a:ext cx="879153" cy="787593"/>
          </a:xfrm>
          <a:prstGeom prst="rect">
            <a:avLst/>
          </a:prstGeom>
          <a:ln>
            <a:noFill/>
          </a:ln>
          <a:effectLst>
            <a:outerShdw blurRad="292100" dist="139700" dir="2700000" algn="tl" rotWithShape="0">
              <a:srgbClr val="333333">
                <a:alpha val="65000"/>
              </a:srgbClr>
            </a:outerShdw>
          </a:effectLst>
        </p:spPr>
      </p:pic>
      <p:graphicFrame>
        <p:nvGraphicFramePr>
          <p:cNvPr id="7" name="Tablo 6"/>
          <p:cNvGraphicFramePr>
            <a:graphicFrameLocks noGrp="1"/>
          </p:cNvGraphicFramePr>
          <p:nvPr>
            <p:extLst>
              <p:ext uri="{D42A27DB-BD31-4B8C-83A1-F6EECF244321}">
                <p14:modId xmlns:p14="http://schemas.microsoft.com/office/powerpoint/2010/main" xmlns="" val="3082671151"/>
              </p:ext>
            </p:extLst>
          </p:nvPr>
        </p:nvGraphicFramePr>
        <p:xfrm>
          <a:off x="1095633" y="1953359"/>
          <a:ext cx="10124304" cy="3928457"/>
        </p:xfrm>
        <a:graphic>
          <a:graphicData uri="http://schemas.openxmlformats.org/drawingml/2006/table">
            <a:tbl>
              <a:tblPr>
                <a:tableStyleId>{5940675A-B579-460E-94D1-54222C63F5DA}</a:tableStyleId>
              </a:tblPr>
              <a:tblGrid>
                <a:gridCol w="631611">
                  <a:extLst>
                    <a:ext uri="{9D8B030D-6E8A-4147-A177-3AD203B41FA5}">
                      <a16:colId xmlns:a16="http://schemas.microsoft.com/office/drawing/2014/main" xmlns="" val="20000"/>
                    </a:ext>
                  </a:extLst>
                </a:gridCol>
                <a:gridCol w="3256859">
                  <a:extLst>
                    <a:ext uri="{9D8B030D-6E8A-4147-A177-3AD203B41FA5}">
                      <a16:colId xmlns:a16="http://schemas.microsoft.com/office/drawing/2014/main" xmlns="" val="20001"/>
                    </a:ext>
                  </a:extLst>
                </a:gridCol>
                <a:gridCol w="4789503">
                  <a:extLst>
                    <a:ext uri="{9D8B030D-6E8A-4147-A177-3AD203B41FA5}">
                      <a16:colId xmlns:a16="http://schemas.microsoft.com/office/drawing/2014/main" xmlns="" val="20002"/>
                    </a:ext>
                  </a:extLst>
                </a:gridCol>
                <a:gridCol w="1446331">
                  <a:extLst>
                    <a:ext uri="{9D8B030D-6E8A-4147-A177-3AD203B41FA5}">
                      <a16:colId xmlns:a16="http://schemas.microsoft.com/office/drawing/2014/main" xmlns="" val="20003"/>
                    </a:ext>
                  </a:extLst>
                </a:gridCol>
              </a:tblGrid>
              <a:tr h="279985">
                <a:tc gridSpan="4">
                  <a:txBody>
                    <a:bodyPr/>
                    <a:lstStyle/>
                    <a:p>
                      <a:pPr algn="ctr" rtl="0" fontAlgn="ctr"/>
                      <a:r>
                        <a:rPr lang="tr-TR" sz="1200" b="1" i="0" u="none" strike="noStrike" dirty="0" smtClean="0">
                          <a:solidFill>
                            <a:srgbClr val="FF0000"/>
                          </a:solidFill>
                          <a:effectLst/>
                          <a:latin typeface="Times New Roman" panose="02020603050405020304" pitchFamily="18" charset="0"/>
                          <a:cs typeface="Times New Roman" panose="02020603050405020304" pitchFamily="18" charset="0"/>
                        </a:rPr>
                        <a:t>2017 YILI YATIRIM PROĞRAMI KAPSAMINDA YAPTIRILACAK HİZMET BİNALARI</a:t>
                      </a:r>
                      <a:r>
                        <a:rPr lang="tr-TR" sz="1200" b="1" i="0" u="none" strike="noStrike" baseline="0" dirty="0" smtClean="0">
                          <a:solidFill>
                            <a:srgbClr val="FF0000"/>
                          </a:solidFill>
                          <a:effectLst/>
                          <a:latin typeface="Times New Roman" panose="02020603050405020304" pitchFamily="18" charset="0"/>
                          <a:cs typeface="Times New Roman" panose="02020603050405020304" pitchFamily="18" charset="0"/>
                        </a:rPr>
                        <a:t> VE LOJMANLAR</a:t>
                      </a:r>
                      <a:endParaRPr lang="tr-TR" sz="12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xmlns="" val="10000"/>
                  </a:ext>
                </a:extLst>
              </a:tr>
              <a:tr h="257749">
                <a:tc>
                  <a:txBody>
                    <a:bodyPr/>
                    <a:lstStyle/>
                    <a:p>
                      <a:pPr algn="ctr" rtl="0" fontAlgn="ctr"/>
                      <a:r>
                        <a:rPr lang="tr-TR" sz="900" u="none" strike="noStrike" dirty="0">
                          <a:effectLst/>
                          <a:latin typeface="Times New Roman" panose="02020603050405020304" pitchFamily="18" charset="0"/>
                          <a:cs typeface="Times New Roman" panose="02020603050405020304" pitchFamily="18" charset="0"/>
                        </a:rPr>
                        <a:t>S.N</a:t>
                      </a:r>
                      <a:endParaRPr lang="tr-T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900" u="none" strike="noStrike" dirty="0">
                          <a:effectLst/>
                          <a:latin typeface="Times New Roman" panose="02020603050405020304" pitchFamily="18" charset="0"/>
                          <a:cs typeface="Times New Roman" panose="02020603050405020304" pitchFamily="18" charset="0"/>
                        </a:rPr>
                        <a:t>PROJENİN ADI</a:t>
                      </a:r>
                      <a:endParaRPr lang="tr-T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900" u="none" strike="noStrike" dirty="0">
                          <a:effectLst/>
                          <a:latin typeface="Times New Roman" panose="02020603050405020304" pitchFamily="18" charset="0"/>
                          <a:cs typeface="Times New Roman" panose="02020603050405020304" pitchFamily="18" charset="0"/>
                        </a:rPr>
                        <a:t>PROJENİN DURUMU</a:t>
                      </a:r>
                      <a:endParaRPr lang="tr-T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900" u="none" strike="noStrike" dirty="0">
                          <a:effectLst/>
                          <a:latin typeface="Times New Roman" panose="02020603050405020304" pitchFamily="18" charset="0"/>
                          <a:cs typeface="Times New Roman" panose="02020603050405020304" pitchFamily="18" charset="0"/>
                        </a:rPr>
                        <a:t>PROJE MALİYETİ</a:t>
                      </a:r>
                      <a:endParaRPr lang="tr-TR"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1"/>
                  </a:ext>
                </a:extLst>
              </a:tr>
              <a:tr h="295202">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1</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smtClean="0">
                          <a:effectLst/>
                          <a:latin typeface="Times New Roman" panose="02020603050405020304" pitchFamily="18" charset="0"/>
                          <a:cs typeface="Times New Roman" panose="02020603050405020304" pitchFamily="18" charset="0"/>
                        </a:rPr>
                        <a:t>150 </a:t>
                      </a:r>
                      <a:r>
                        <a:rPr lang="tr-TR" sz="1000" u="none" strike="noStrike" dirty="0">
                          <a:effectLst/>
                          <a:latin typeface="Times New Roman" panose="02020603050405020304" pitchFamily="18" charset="0"/>
                          <a:cs typeface="Times New Roman" panose="02020603050405020304" pitchFamily="18" charset="0"/>
                        </a:rPr>
                        <a:t>Dairelik Polis Lojmanı </a:t>
                      </a:r>
                      <a:r>
                        <a:rPr lang="tr-TR" sz="1000" u="none" strike="noStrike" dirty="0" smtClean="0">
                          <a:effectLst/>
                          <a:latin typeface="Times New Roman" panose="02020603050405020304" pitchFamily="18" charset="0"/>
                          <a:cs typeface="Times New Roman" panose="02020603050405020304" pitchFamily="18" charset="0"/>
                        </a:rPr>
                        <a:t>Yapımı (Merkez)</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smtClean="0">
                          <a:effectLst/>
                          <a:latin typeface="Times New Roman" panose="02020603050405020304" pitchFamily="18" charset="0"/>
                          <a:cs typeface="Times New Roman" panose="02020603050405020304" pitchFamily="18" charset="0"/>
                        </a:rPr>
                        <a:t>Ödenek talep edilmiş ve arsa temin</a:t>
                      </a:r>
                      <a:r>
                        <a:rPr lang="tr-TR" sz="1000" u="none" strike="noStrike" baseline="0" dirty="0" smtClean="0">
                          <a:effectLst/>
                          <a:latin typeface="Times New Roman" panose="02020603050405020304" pitchFamily="18" charset="0"/>
                          <a:cs typeface="Times New Roman" panose="02020603050405020304" pitchFamily="18" charset="0"/>
                        </a:rPr>
                        <a:t> işlemleri devam etmektedir. Tunceli Defterdarlığı Milli Emlak Müdürlüğünden arsa temini çalışmaları devam etmektedir.</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2"/>
                  </a:ext>
                </a:extLst>
              </a:tr>
              <a:tr h="375507">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2</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Mazgirt İlçe Emniyet Amirliği 32 Dairelik Polis Lojmanlarının </a:t>
                      </a:r>
                      <a:r>
                        <a:rPr lang="tr-TR" sz="1000" u="none" strike="noStrike" dirty="0" smtClean="0">
                          <a:effectLst/>
                          <a:latin typeface="Times New Roman" panose="02020603050405020304" pitchFamily="18" charset="0"/>
                          <a:cs typeface="Times New Roman" panose="02020603050405020304" pitchFamily="18" charset="0"/>
                        </a:rPr>
                        <a:t>yapımı.</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Yatırım programına alınmış, proje temini ve alt yapı işlemleri Müdürlüğümüzce yürütülmektedir. </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3"/>
                  </a:ext>
                </a:extLst>
              </a:tr>
              <a:tr h="465491">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3</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Hozat İlçe Emniyet Amirliği 20 Dairelik Polis Lojmanlarının yapımı.</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Yatırım programına alınmış, proje temini ve alt yapı işlemleri Müdürlüğümüzce yürütülmektedir. </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4"/>
                  </a:ext>
                </a:extLst>
              </a:tr>
              <a:tr h="586449">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4</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Mazgirt İlçe Emniyet Amirliği yeni hizmet binası yapımı.</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Mazgirt İlçe Emniyet Amirliği Eski Hizmet Binası</a:t>
                      </a:r>
                      <a:r>
                        <a:rPr lang="tr-TR" sz="1000" u="none" strike="noStrike" baseline="0" dirty="0" smtClean="0">
                          <a:effectLst/>
                          <a:latin typeface="Times New Roman" panose="02020603050405020304" pitchFamily="18" charset="0"/>
                          <a:cs typeface="Times New Roman" panose="02020603050405020304" pitchFamily="18" charset="0"/>
                        </a:rPr>
                        <a:t> yıkılarak yerine yeni bir hizmet binası yapılması işi, </a:t>
                      </a: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Yatırım programına alınmış, proje Revizyon ve küçültme çalışmaları </a:t>
                      </a: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yürütülmektedir. </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b="1" u="none" strike="noStrike" dirty="0">
                          <a:solidFill>
                            <a:srgbClr val="FF0000"/>
                          </a:solidFill>
                          <a:effectLst/>
                          <a:latin typeface="Times New Roman" panose="02020603050405020304" pitchFamily="18" charset="0"/>
                          <a:cs typeface="Times New Roman" panose="02020603050405020304" pitchFamily="18" charset="0"/>
                        </a:rPr>
                        <a:t> </a:t>
                      </a: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smtClean="0">
                        <a:solidFill>
                          <a:srgbClr val="FF0000"/>
                        </a:solidFill>
                        <a:effectLst/>
                        <a:latin typeface="Times New Roman" panose="02020603050405020304" pitchFamily="18" charset="0"/>
                        <a:cs typeface="Times New Roman" panose="02020603050405020304" pitchFamily="18" charset="0"/>
                      </a:endParaRPr>
                    </a:p>
                    <a:p>
                      <a:pPr algn="ctr" rtl="0" fontAlgn="ct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5"/>
                  </a:ext>
                </a:extLst>
              </a:tr>
              <a:tr h="440825">
                <a:tc>
                  <a:txBody>
                    <a:bodyPr/>
                    <a:lstStyle/>
                    <a:p>
                      <a:pPr algn="ctr" rtl="0" fontAlgn="ctr"/>
                      <a:r>
                        <a:rPr lang="tr-TR" sz="1000" u="none" strike="noStrike" dirty="0">
                          <a:effectLst/>
                          <a:latin typeface="Times New Roman" panose="02020603050405020304" pitchFamily="18" charset="0"/>
                          <a:cs typeface="Times New Roman" panose="02020603050405020304" pitchFamily="18" charset="0"/>
                        </a:rPr>
                        <a:t>5</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u="none" strike="noStrike" dirty="0" smtClean="0">
                          <a:effectLst/>
                          <a:latin typeface="Times New Roman" panose="02020603050405020304" pitchFamily="18" charset="0"/>
                          <a:cs typeface="Times New Roman" panose="02020603050405020304" pitchFamily="18" charset="0"/>
                        </a:rPr>
                        <a:t>Nazimiye </a:t>
                      </a:r>
                      <a:r>
                        <a:rPr lang="tr-TR" sz="1000" u="none" strike="noStrike" dirty="0">
                          <a:effectLst/>
                          <a:latin typeface="Times New Roman" panose="02020603050405020304" pitchFamily="18" charset="0"/>
                          <a:cs typeface="Times New Roman" panose="02020603050405020304" pitchFamily="18" charset="0"/>
                        </a:rPr>
                        <a:t>İlçe Emniyet Amirliği 20 Dairelik Polis Lojmanlarının yapımı.</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Yatırım programına alınmış, proje temini ve alt yapı işlemleri Müdürlüğümüzce yürütülmektedir. </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6"/>
                  </a:ext>
                </a:extLst>
              </a:tr>
              <a:tr h="440825">
                <a:tc>
                  <a:txBody>
                    <a:bodyPr/>
                    <a:lstStyle/>
                    <a:p>
                      <a:pPr algn="ctr" rtl="0" fontAlgn="ctr"/>
                      <a:r>
                        <a:rPr lang="tr-TR" sz="1000" b="0" i="0" u="none" strike="noStrike" dirty="0">
                          <a:solidFill>
                            <a:schemeClr val="tx1"/>
                          </a:solidFill>
                          <a:effectLst/>
                          <a:latin typeface="Times New Roman" panose="02020603050405020304" pitchFamily="18" charset="0"/>
                          <a:cs typeface="Times New Roman" panose="02020603050405020304" pitchFamily="18" charset="0"/>
                        </a:rPr>
                        <a:t>6</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Pülümür İlçe Emniyet Amirliği 10 Dairelik Polis Lojmanlarının yapımı.</a:t>
                      </a:r>
                      <a:endParaRPr lang="tr-TR"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Emniyet Genel Müdürlüğü İnşaat Emlak Daire Başkanlığınca</a:t>
                      </a:r>
                      <a:r>
                        <a:rPr lang="tr-TR" sz="1000" u="none" strike="noStrike" baseline="0" dirty="0" smtClean="0">
                          <a:effectLst/>
                          <a:latin typeface="Times New Roman" panose="02020603050405020304" pitchFamily="18" charset="0"/>
                          <a:cs typeface="Times New Roman" panose="02020603050405020304" pitchFamily="18" charset="0"/>
                        </a:rPr>
                        <a:t> Yatırım programına alınmış, proje temini ve alt yapı işlemleri Müdürlüğümüzce yürütülmektedir. </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8"/>
                  </a:ext>
                </a:extLst>
              </a:tr>
              <a:tr h="373716">
                <a:tc>
                  <a:txBody>
                    <a:bodyPr/>
                    <a:lstStyle/>
                    <a:p>
                      <a:pPr algn="ctr" rtl="0" fontAlgn="ctr"/>
                      <a:r>
                        <a:rPr lang="tr-TR" sz="1000" b="0" i="0" u="none" strike="noStrike" dirty="0">
                          <a:solidFill>
                            <a:schemeClr val="tx1"/>
                          </a:solidFill>
                          <a:effectLst/>
                          <a:latin typeface="Times New Roman" panose="02020603050405020304" pitchFamily="18" charset="0"/>
                          <a:cs typeface="Times New Roman" panose="02020603050405020304" pitchFamily="18" charset="0"/>
                        </a:rPr>
                        <a:t>7</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Ovacık İlçe Emniyet Amirliği 16 Dairelik Polis Lojmanlarının yapımı.</a:t>
                      </a:r>
                      <a:endParaRPr lang="tr-TR"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algn="ctr" rtl="0" fontAlgn="ctr"/>
                      <a:r>
                        <a:rPr lang="tr-TR" sz="1000" b="0" i="0" u="none" strike="noStrike" dirty="0" smtClean="0">
                          <a:solidFill>
                            <a:srgbClr val="000000"/>
                          </a:solidFill>
                          <a:effectLst/>
                          <a:latin typeface="Times New Roman" panose="02020603050405020304" pitchFamily="18" charset="0"/>
                          <a:cs typeface="Times New Roman" panose="02020603050405020304" pitchFamily="18" charset="0"/>
                        </a:rPr>
                        <a:t>İstanbul Büyükşehir</a:t>
                      </a:r>
                      <a:r>
                        <a:rPr lang="tr-TR"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Belediyesi tarafından Etiler Protokolü tarafından yaptırılacak oyup alt yapı çalışmaları devam etmektedir.</a:t>
                      </a:r>
                      <a:endParaRPr lang="tr-T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smtClean="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09"/>
                  </a:ext>
                </a:extLst>
              </a:tr>
              <a:tr h="372509">
                <a:tc>
                  <a:txBody>
                    <a:bodyPr/>
                    <a:lstStyle/>
                    <a:p>
                      <a:pPr algn="ctr" rtl="0" fontAlgn="ctr"/>
                      <a:r>
                        <a:rPr lang="tr-TR" sz="1000" b="0" i="0" u="none" strike="noStrike" dirty="0">
                          <a:solidFill>
                            <a:schemeClr val="tx1"/>
                          </a:solidFill>
                          <a:effectLst/>
                          <a:latin typeface="Times New Roman" panose="02020603050405020304" pitchFamily="18" charset="0"/>
                          <a:cs typeface="Times New Roman" panose="02020603050405020304" pitchFamily="18" charset="0"/>
                        </a:rPr>
                        <a:t>8</a:t>
                      </a:r>
                      <a:endParaRPr lang="tr-TR"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u="none" strike="noStrike" dirty="0" smtClean="0">
                          <a:effectLst/>
                          <a:latin typeface="Times New Roman" panose="02020603050405020304" pitchFamily="18" charset="0"/>
                          <a:cs typeface="Times New Roman" panose="02020603050405020304" pitchFamily="18" charset="0"/>
                        </a:rPr>
                        <a:t>Ovacık İlçe Emniyet Amirliği Hizmet Binası ve Polis Merkezi Amirliği Hizmet Binası Yapımı.</a:t>
                      </a:r>
                      <a:endParaRPr lang="tr-TR"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b="0" i="0" u="none" strike="noStrike" dirty="0" smtClean="0">
                          <a:solidFill>
                            <a:srgbClr val="000000"/>
                          </a:solidFill>
                          <a:effectLst/>
                          <a:latin typeface="Times New Roman" panose="02020603050405020304" pitchFamily="18" charset="0"/>
                          <a:cs typeface="Times New Roman" panose="02020603050405020304" pitchFamily="18" charset="0"/>
                        </a:rPr>
                        <a:t>İstanbul Büyükşehir</a:t>
                      </a:r>
                      <a:r>
                        <a:rPr lang="tr-TR" sz="1000" b="0" i="0" u="none" strike="noStrike" baseline="0" dirty="0" smtClean="0">
                          <a:solidFill>
                            <a:srgbClr val="000000"/>
                          </a:solidFill>
                          <a:effectLst/>
                          <a:latin typeface="Times New Roman" panose="02020603050405020304" pitchFamily="18" charset="0"/>
                          <a:cs typeface="Times New Roman" panose="02020603050405020304" pitchFamily="18" charset="0"/>
                        </a:rPr>
                        <a:t> Belediyesi tarafından Etiler Protokolü tarafından yaptırılacak oyup alt yapı çalışmaları devam etmektedir.</a:t>
                      </a:r>
                      <a:endParaRPr lang="tr-TR" sz="10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marL="3725" marR="3725" marT="3725" marB="0" anchor="ct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tr-TR" sz="1000" b="1" u="none" strike="noStrike" dirty="0" smtClean="0">
                          <a:solidFill>
                            <a:srgbClr val="FF0000"/>
                          </a:solidFill>
                          <a:effectLst/>
                          <a:latin typeface="Times New Roman" panose="02020603050405020304" pitchFamily="18" charset="0"/>
                          <a:cs typeface="Times New Roman" panose="02020603050405020304" pitchFamily="18" charset="0"/>
                        </a:rPr>
                        <a:t>Yatırım Programı</a:t>
                      </a:r>
                      <a:endParaRPr lang="tr-TR" sz="1000" b="1" i="0" u="none" strike="noStrike" dirty="0" smtClean="0">
                        <a:solidFill>
                          <a:srgbClr val="FF0000"/>
                        </a:solidFill>
                        <a:effectLst/>
                        <a:latin typeface="Times New Roman" panose="02020603050405020304" pitchFamily="18" charset="0"/>
                        <a:cs typeface="Times New Roman" panose="02020603050405020304" pitchFamily="18" charset="0"/>
                      </a:endParaRPr>
                    </a:p>
                  </a:txBody>
                  <a:tcPr marL="3725" marR="3725" marT="3725"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xmlns="" val="1160199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r>
              <a:rPr lang="tr-TR" sz="1200" b="1" dirty="0"/>
              <a:t>4</a:t>
            </a:r>
          </a:p>
        </p:txBody>
      </p:sp>
      <p:sp>
        <p:nvSpPr>
          <p:cNvPr id="5" name="Dikdörtgen 4"/>
          <p:cNvSpPr/>
          <p:nvPr/>
        </p:nvSpPr>
        <p:spPr>
          <a:xfrm>
            <a:off x="1768768" y="1926776"/>
            <a:ext cx="9381487" cy="646331"/>
          </a:xfrm>
          <a:prstGeom prst="rect">
            <a:avLst/>
          </a:prstGeom>
        </p:spPr>
        <p:txBody>
          <a:bodyPr wrap="square">
            <a:spAutoFit/>
          </a:bodyPr>
          <a:lstStyle/>
          <a:p>
            <a:endParaRPr lang="tr-TR" b="1" dirty="0">
              <a:solidFill>
                <a:srgbClr val="7030A0"/>
              </a:solidFill>
              <a:cs typeface="Times New Roman" panose="02020603050405020304" pitchFamily="18" charset="0"/>
            </a:endParaRPr>
          </a:p>
          <a:p>
            <a:endParaRPr lang="tr-TR" dirty="0" smtClean="0">
              <a:latin typeface="Times New Roman" panose="02020603050405020304" pitchFamily="18" charset="0"/>
              <a:cs typeface="Times New Roman" panose="02020603050405020304" pitchFamily="18" charset="0"/>
            </a:endParaRPr>
          </a:p>
        </p:txBody>
      </p:sp>
      <p:pic>
        <p:nvPicPr>
          <p:cNvPr id="18" name="10 Resim" descr="C:\Users\admin\Desktop\Documents\tunceli kitapçık\tunceli sunum\Yeni klasör (4)\valiligi.png"/>
          <p:cNvPicPr/>
          <p:nvPr/>
        </p:nvPicPr>
        <p:blipFill>
          <a:blip r:embed="rId2" cstate="print"/>
          <a:srcRect/>
          <a:stretch>
            <a:fillRect/>
          </a:stretch>
        </p:blipFill>
        <p:spPr bwMode="auto">
          <a:xfrm>
            <a:off x="889617" y="691024"/>
            <a:ext cx="879153" cy="787593"/>
          </a:xfrm>
          <a:prstGeom prst="rect">
            <a:avLst/>
          </a:prstGeom>
          <a:ln>
            <a:noFill/>
          </a:ln>
          <a:effectLst>
            <a:outerShdw blurRad="292100" dist="139700" dir="2700000" algn="tl" rotWithShape="0">
              <a:srgbClr val="333333">
                <a:alpha val="65000"/>
              </a:srgbClr>
            </a:outerShdw>
          </a:effectLst>
        </p:spPr>
      </p:pic>
      <p:pic>
        <p:nvPicPr>
          <p:cNvPr id="19"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5 Yuvarlatılmış Dikdörtgen"/>
          <p:cNvSpPr/>
          <p:nvPr/>
        </p:nvSpPr>
        <p:spPr>
          <a:xfrm>
            <a:off x="1875053" y="1003031"/>
            <a:ext cx="8325017" cy="691784"/>
          </a:xfrm>
          <a:prstGeom prst="roundRect">
            <a:avLst/>
          </a:prstGeom>
          <a:solidFill>
            <a:schemeClr val="bg2">
              <a:lumMod val="9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algn="ctr"/>
            <a:r>
              <a:rPr lang="tr-TR" sz="2400" b="1" dirty="0">
                <a:solidFill>
                  <a:schemeClr val="tx1"/>
                </a:solidFill>
                <a:latin typeface="Arial" pitchFamily="34" charset="0"/>
                <a:cs typeface="Arial" pitchFamily="34" charset="0"/>
              </a:rPr>
              <a:t>2017 YILI KKYDP PROGRAMINA ALINAN PROJELER</a:t>
            </a:r>
          </a:p>
          <a:p>
            <a:pPr algn="ctr"/>
            <a:endParaRPr lang="tr-TR" sz="2400" b="1" dirty="0">
              <a:solidFill>
                <a:schemeClr val="tx1"/>
              </a:solidFill>
              <a:latin typeface="Arial" pitchFamily="34" charset="0"/>
              <a:cs typeface="Arial" pitchFamily="34" charset="0"/>
            </a:endParaRPr>
          </a:p>
          <a:p>
            <a:pPr algn="ctr"/>
            <a:endParaRPr lang="tr-TR" sz="2000" b="1" dirty="0">
              <a:solidFill>
                <a:schemeClr val="tx1"/>
              </a:solidFill>
              <a:latin typeface="Arial" pitchFamily="34" charset="0"/>
              <a:cs typeface="Arial" pitchFamily="34" charset="0"/>
            </a:endParaRPr>
          </a:p>
          <a:p>
            <a:pPr algn="ctr"/>
            <a:endParaRPr lang="tr-TR" sz="2000" b="1" dirty="0">
              <a:solidFill>
                <a:schemeClr val="tx1"/>
              </a:solidFill>
              <a:latin typeface="Arial" pitchFamily="34" charset="0"/>
              <a:cs typeface="Arial" pitchFamily="34" charset="0"/>
            </a:endParaRPr>
          </a:p>
        </p:txBody>
      </p:sp>
      <p:graphicFrame>
        <p:nvGraphicFramePr>
          <p:cNvPr id="11" name="Tablo 10"/>
          <p:cNvGraphicFramePr>
            <a:graphicFrameLocks noGrp="1"/>
          </p:cNvGraphicFramePr>
          <p:nvPr>
            <p:extLst>
              <p:ext uri="{D42A27DB-BD31-4B8C-83A1-F6EECF244321}">
                <p14:modId xmlns:p14="http://schemas.microsoft.com/office/powerpoint/2010/main" xmlns="" val="3229542794"/>
              </p:ext>
            </p:extLst>
          </p:nvPr>
        </p:nvGraphicFramePr>
        <p:xfrm>
          <a:off x="1091054" y="1926774"/>
          <a:ext cx="10059204" cy="3662795"/>
        </p:xfrm>
        <a:graphic>
          <a:graphicData uri="http://schemas.openxmlformats.org/drawingml/2006/table">
            <a:tbl>
              <a:tblPr firstRow="1" bandRow="1">
                <a:tableStyleId>{5C22544A-7EE6-4342-B048-85BDC9FD1C3A}</a:tableStyleId>
              </a:tblPr>
              <a:tblGrid>
                <a:gridCol w="542707"/>
                <a:gridCol w="1213952"/>
                <a:gridCol w="1099697"/>
                <a:gridCol w="2740457"/>
                <a:gridCol w="1619751"/>
                <a:gridCol w="1498853"/>
                <a:gridCol w="1343787"/>
              </a:tblGrid>
              <a:tr h="616365">
                <a:tc>
                  <a:txBody>
                    <a:bodyPr/>
                    <a:lstStyle/>
                    <a:p>
                      <a:r>
                        <a:rPr lang="tr-TR" sz="1600" dirty="0" smtClean="0">
                          <a:solidFill>
                            <a:schemeClr val="tx1"/>
                          </a:solidFill>
                        </a:rPr>
                        <a:t>Sıra No</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İlçe</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Köy</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Proje Adı</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Alt Konusu</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Proje Tutarı</a:t>
                      </a:r>
                      <a:endParaRPr lang="tr-TR" sz="1600" dirty="0">
                        <a:solidFill>
                          <a:schemeClr val="tx1"/>
                        </a:solidFill>
                      </a:endParaRPr>
                    </a:p>
                  </a:txBody>
                  <a:tcPr>
                    <a:solidFill>
                      <a:srgbClr val="00B0F0"/>
                    </a:solidFill>
                  </a:tcPr>
                </a:tc>
                <a:tc>
                  <a:txBody>
                    <a:bodyPr/>
                    <a:lstStyle/>
                    <a:p>
                      <a:r>
                        <a:rPr lang="tr-TR" sz="1600" dirty="0" smtClean="0">
                          <a:solidFill>
                            <a:schemeClr val="tx1"/>
                          </a:solidFill>
                        </a:rPr>
                        <a:t>Hibe</a:t>
                      </a:r>
                      <a:r>
                        <a:rPr lang="tr-TR" sz="1600" baseline="0" dirty="0" smtClean="0">
                          <a:solidFill>
                            <a:schemeClr val="tx1"/>
                          </a:solidFill>
                        </a:rPr>
                        <a:t> Tutarı</a:t>
                      </a:r>
                      <a:endParaRPr lang="tr-TR" sz="1600" dirty="0">
                        <a:solidFill>
                          <a:schemeClr val="tx1"/>
                        </a:solidFill>
                      </a:endParaRPr>
                    </a:p>
                  </a:txBody>
                  <a:tcPr>
                    <a:solidFill>
                      <a:srgbClr val="00B0F0"/>
                    </a:solidFill>
                  </a:tcPr>
                </a:tc>
              </a:tr>
              <a:tr h="890581">
                <a:tc>
                  <a:txBody>
                    <a:bodyPr/>
                    <a:lstStyle/>
                    <a:p>
                      <a:r>
                        <a:rPr lang="tr-TR" sz="1600" b="1" dirty="0" smtClean="0">
                          <a:solidFill>
                            <a:schemeClr val="tx1"/>
                          </a:solidFill>
                        </a:rPr>
                        <a:t>1</a:t>
                      </a:r>
                      <a:endParaRPr lang="tr-TR" sz="1600" b="1" dirty="0">
                        <a:solidFill>
                          <a:schemeClr val="tx1"/>
                        </a:solidFill>
                      </a:endParaRPr>
                    </a:p>
                  </a:txBody>
                  <a:tcPr>
                    <a:solidFill>
                      <a:srgbClr val="00B0F0"/>
                    </a:solidFill>
                  </a:tcPr>
                </a:tc>
                <a:tc>
                  <a:txBody>
                    <a:bodyPr/>
                    <a:lstStyle/>
                    <a:p>
                      <a:r>
                        <a:rPr lang="tr-TR" sz="1600" b="1" dirty="0" smtClean="0"/>
                        <a:t>Mazgirt</a:t>
                      </a:r>
                      <a:endParaRPr lang="tr-TR" sz="1600" b="1" dirty="0"/>
                    </a:p>
                  </a:txBody>
                  <a:tcPr>
                    <a:solidFill>
                      <a:schemeClr val="bg2"/>
                    </a:solidFill>
                  </a:tcPr>
                </a:tc>
                <a:tc>
                  <a:txBody>
                    <a:bodyPr/>
                    <a:lstStyle/>
                    <a:p>
                      <a:r>
                        <a:rPr lang="tr-TR" sz="1600" b="1" dirty="0" smtClean="0"/>
                        <a:t>Merkez</a:t>
                      </a:r>
                      <a:endParaRPr lang="tr-TR" sz="1600" b="1" dirty="0"/>
                    </a:p>
                  </a:txBody>
                  <a:tcPr>
                    <a:solidFill>
                      <a:schemeClr val="bg2"/>
                    </a:solidFill>
                  </a:tcPr>
                </a:tc>
                <a:tc>
                  <a:txBody>
                    <a:bodyPr/>
                    <a:lstStyle/>
                    <a:p>
                      <a:r>
                        <a:rPr lang="tr-TR" sz="1600" b="1" dirty="0" smtClean="0"/>
                        <a:t>Ayçiçeği Paketleme </a:t>
                      </a:r>
                      <a:r>
                        <a:rPr lang="tr-TR" sz="1600" b="1" dirty="0" err="1" smtClean="0"/>
                        <a:t>Tes</a:t>
                      </a:r>
                      <a:r>
                        <a:rPr lang="tr-TR" sz="1600" b="1" dirty="0" smtClean="0"/>
                        <a:t>.</a:t>
                      </a:r>
                      <a:r>
                        <a:rPr lang="tr-TR" sz="1600" b="1" baseline="0" dirty="0" smtClean="0"/>
                        <a:t> Kapasite Artırımı                       (Özcan Gıda)</a:t>
                      </a:r>
                      <a:endParaRPr lang="tr-TR" sz="1600" b="1" dirty="0"/>
                    </a:p>
                  </a:txBody>
                  <a:tcPr>
                    <a:solidFill>
                      <a:schemeClr val="bg2"/>
                    </a:solidFill>
                  </a:tcPr>
                </a:tc>
                <a:tc>
                  <a:txBody>
                    <a:bodyPr/>
                    <a:lstStyle/>
                    <a:p>
                      <a:r>
                        <a:rPr lang="tr-TR" sz="1600" b="1" dirty="0" smtClean="0"/>
                        <a:t>Kuruyemiş</a:t>
                      </a:r>
                      <a:endParaRPr lang="tr-TR" sz="1600" b="1" dirty="0"/>
                    </a:p>
                  </a:txBody>
                  <a:tcPr>
                    <a:solidFill>
                      <a:schemeClr val="bg2"/>
                    </a:solidFill>
                  </a:tcPr>
                </a:tc>
                <a:tc>
                  <a:txBody>
                    <a:bodyPr/>
                    <a:lstStyle/>
                    <a:p>
                      <a:pPr algn="r"/>
                      <a:r>
                        <a:rPr lang="tr-TR" sz="1600" b="1" dirty="0" smtClean="0"/>
                        <a:t>1.499.470</a:t>
                      </a:r>
                      <a:endParaRPr lang="tr-TR" sz="1600" b="1" dirty="0"/>
                    </a:p>
                  </a:txBody>
                  <a:tcPr>
                    <a:solidFill>
                      <a:schemeClr val="bg2"/>
                    </a:solidFill>
                  </a:tcPr>
                </a:tc>
                <a:tc>
                  <a:txBody>
                    <a:bodyPr/>
                    <a:lstStyle/>
                    <a:p>
                      <a:pPr algn="r"/>
                      <a:r>
                        <a:rPr lang="tr-TR" sz="1600" b="1" dirty="0" smtClean="0"/>
                        <a:t>749.735</a:t>
                      </a:r>
                      <a:endParaRPr lang="tr-TR" sz="1600" b="1" dirty="0"/>
                    </a:p>
                  </a:txBody>
                  <a:tcPr>
                    <a:solidFill>
                      <a:schemeClr val="bg2"/>
                    </a:solidFill>
                  </a:tcPr>
                </a:tc>
              </a:tr>
              <a:tr h="711447">
                <a:tc>
                  <a:txBody>
                    <a:bodyPr/>
                    <a:lstStyle/>
                    <a:p>
                      <a:r>
                        <a:rPr lang="tr-TR" sz="1600" b="1" dirty="0" smtClean="0">
                          <a:solidFill>
                            <a:schemeClr val="tx1"/>
                          </a:solidFill>
                        </a:rPr>
                        <a:t>2</a:t>
                      </a:r>
                      <a:endParaRPr lang="tr-TR" sz="1600" b="1" dirty="0">
                        <a:solidFill>
                          <a:schemeClr val="tx1"/>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smtClean="0">
                          <a:ln>
                            <a:noFill/>
                          </a:ln>
                          <a:solidFill>
                            <a:prstClr val="black"/>
                          </a:solidFill>
                          <a:effectLst/>
                          <a:uLnTx/>
                          <a:uFillTx/>
                          <a:latin typeface="+mn-lt"/>
                        </a:rPr>
                        <a:t>Mazgirt</a:t>
                      </a:r>
                    </a:p>
                  </a:txBody>
                  <a:tcPr>
                    <a:solidFill>
                      <a:schemeClr val="bg2"/>
                    </a:solidFill>
                  </a:tcPr>
                </a:tc>
                <a:tc>
                  <a:txBody>
                    <a:bodyPr/>
                    <a:lstStyle/>
                    <a:p>
                      <a:r>
                        <a:rPr lang="tr-TR" sz="1600" b="1" dirty="0" smtClean="0"/>
                        <a:t>Yaşaroğlu</a:t>
                      </a:r>
                      <a:endParaRPr lang="tr-TR" sz="1600" b="1" dirty="0"/>
                    </a:p>
                  </a:txBody>
                  <a:tcPr>
                    <a:solidFill>
                      <a:schemeClr val="bg2"/>
                    </a:solidFill>
                  </a:tcPr>
                </a:tc>
                <a:tc>
                  <a:txBody>
                    <a:bodyPr/>
                    <a:lstStyle/>
                    <a:p>
                      <a:r>
                        <a:rPr lang="tr-TR" sz="1600" b="1" dirty="0" smtClean="0"/>
                        <a:t>Yiğit Alabalık Yetiştiriciliği (Özlem Koran)</a:t>
                      </a:r>
                      <a:endParaRPr lang="tr-TR" sz="1600" b="1" dirty="0"/>
                    </a:p>
                  </a:txBody>
                  <a:tcPr>
                    <a:solidFill>
                      <a:schemeClr val="bg2"/>
                    </a:solidFill>
                  </a:tcPr>
                </a:tc>
                <a:tc>
                  <a:txBody>
                    <a:bodyPr/>
                    <a:lstStyle/>
                    <a:p>
                      <a:r>
                        <a:rPr lang="tr-TR" sz="1600" b="1" smtClean="0"/>
                        <a:t>Kültür Balıkçılığı</a:t>
                      </a:r>
                      <a:endParaRPr lang="tr-TR" sz="1600" b="1" dirty="0"/>
                    </a:p>
                  </a:txBody>
                  <a:tcPr>
                    <a:solidFill>
                      <a:schemeClr val="bg2"/>
                    </a:solidFill>
                  </a:tcPr>
                </a:tc>
                <a:tc>
                  <a:txBody>
                    <a:bodyPr/>
                    <a:lstStyle/>
                    <a:p>
                      <a:pPr algn="r"/>
                      <a:r>
                        <a:rPr lang="tr-TR" sz="1600" b="1" dirty="0" smtClean="0"/>
                        <a:t>998.368</a:t>
                      </a:r>
                      <a:endParaRPr lang="tr-TR" sz="1600" b="1" dirty="0"/>
                    </a:p>
                  </a:txBody>
                  <a:tcPr>
                    <a:solidFill>
                      <a:schemeClr val="bg2"/>
                    </a:solidFill>
                  </a:tcPr>
                </a:tc>
                <a:tc>
                  <a:txBody>
                    <a:bodyPr/>
                    <a:lstStyle/>
                    <a:p>
                      <a:pPr algn="r"/>
                      <a:r>
                        <a:rPr lang="tr-TR" sz="1600" b="1" dirty="0" smtClean="0"/>
                        <a:t>499.184</a:t>
                      </a:r>
                      <a:endParaRPr lang="tr-TR" sz="1600" b="1" dirty="0"/>
                    </a:p>
                  </a:txBody>
                  <a:tcPr>
                    <a:solidFill>
                      <a:schemeClr val="bg2"/>
                    </a:solidFill>
                  </a:tcPr>
                </a:tc>
              </a:tr>
              <a:tr h="847802">
                <a:tc>
                  <a:txBody>
                    <a:bodyPr/>
                    <a:lstStyle/>
                    <a:p>
                      <a:r>
                        <a:rPr lang="tr-TR" sz="1600" b="1" dirty="0" smtClean="0">
                          <a:solidFill>
                            <a:schemeClr val="tx1"/>
                          </a:solidFill>
                        </a:rPr>
                        <a:t>3</a:t>
                      </a:r>
                      <a:endParaRPr lang="tr-TR" sz="1600" b="1" dirty="0">
                        <a:solidFill>
                          <a:schemeClr val="tx1"/>
                        </a:solidFill>
                      </a:endParaRPr>
                    </a:p>
                  </a:txBody>
                  <a:tcPr>
                    <a:solidFill>
                      <a:srgbClr val="00B0F0"/>
                    </a:solidFill>
                  </a:tcPr>
                </a:tc>
                <a:tc>
                  <a:txBody>
                    <a:bodyPr/>
                    <a:lstStyle/>
                    <a:p>
                      <a:r>
                        <a:rPr lang="tr-TR" sz="1600" b="1" dirty="0" smtClean="0"/>
                        <a:t>Merkez</a:t>
                      </a:r>
                      <a:endParaRPr lang="tr-TR" sz="1600" b="1" dirty="0"/>
                    </a:p>
                  </a:txBody>
                  <a:tcPr>
                    <a:solidFill>
                      <a:schemeClr val="bg2"/>
                    </a:solidFill>
                  </a:tcPr>
                </a:tc>
                <a:tc>
                  <a:txBody>
                    <a:bodyPr/>
                    <a:lstStyle/>
                    <a:p>
                      <a:r>
                        <a:rPr lang="tr-TR" sz="1600" b="1" dirty="0" smtClean="0"/>
                        <a:t>Merkez</a:t>
                      </a:r>
                      <a:endParaRPr lang="tr-TR" sz="1600" b="1" dirty="0"/>
                    </a:p>
                  </a:txBody>
                  <a:tcPr>
                    <a:solidFill>
                      <a:schemeClr val="bg2"/>
                    </a:solidFill>
                  </a:tcPr>
                </a:tc>
                <a:tc>
                  <a:txBody>
                    <a:bodyPr/>
                    <a:lstStyle/>
                    <a:p>
                      <a:r>
                        <a:rPr lang="tr-TR" sz="1600" b="1" dirty="0" smtClean="0"/>
                        <a:t>Kap.</a:t>
                      </a:r>
                      <a:r>
                        <a:rPr lang="tr-TR" sz="1600" b="1" baseline="0" dirty="0" smtClean="0"/>
                        <a:t> Art. Ve Ürün Çeşitlendirme Projesi </a:t>
                      </a:r>
                      <a:r>
                        <a:rPr lang="tr-TR" sz="1600" b="1" dirty="0" smtClean="0"/>
                        <a:t>(Simge Süt) </a:t>
                      </a:r>
                      <a:endParaRPr lang="tr-TR" sz="1600" b="1" dirty="0"/>
                    </a:p>
                  </a:txBody>
                  <a:tcPr>
                    <a:solidFill>
                      <a:schemeClr val="bg2"/>
                    </a:solidFill>
                  </a:tcPr>
                </a:tc>
                <a:tc>
                  <a:txBody>
                    <a:bodyPr/>
                    <a:lstStyle/>
                    <a:p>
                      <a:r>
                        <a:rPr lang="tr-TR" sz="1600" b="1" dirty="0" smtClean="0"/>
                        <a:t>Süt ve Süt Ürünleri</a:t>
                      </a:r>
                      <a:endParaRPr lang="tr-TR" sz="1600" b="1" dirty="0"/>
                    </a:p>
                  </a:txBody>
                  <a:tcPr>
                    <a:solidFill>
                      <a:schemeClr val="bg2"/>
                    </a:solidFill>
                  </a:tcPr>
                </a:tc>
                <a:tc>
                  <a:txBody>
                    <a:bodyPr/>
                    <a:lstStyle/>
                    <a:p>
                      <a:pPr algn="r"/>
                      <a:r>
                        <a:rPr lang="tr-TR" sz="1600" b="1" dirty="0" smtClean="0"/>
                        <a:t>265.700</a:t>
                      </a:r>
                      <a:endParaRPr lang="tr-TR" sz="1600" b="1" dirty="0"/>
                    </a:p>
                  </a:txBody>
                  <a:tcPr>
                    <a:solidFill>
                      <a:schemeClr val="bg2"/>
                    </a:solidFill>
                  </a:tcPr>
                </a:tc>
                <a:tc>
                  <a:txBody>
                    <a:bodyPr/>
                    <a:lstStyle/>
                    <a:p>
                      <a:pPr algn="r"/>
                      <a:r>
                        <a:rPr lang="tr-TR" sz="1600" b="1" dirty="0" smtClean="0"/>
                        <a:t>132.850</a:t>
                      </a:r>
                      <a:endParaRPr lang="tr-TR" sz="1600" b="1" dirty="0"/>
                    </a:p>
                  </a:txBody>
                  <a:tcPr>
                    <a:solidFill>
                      <a:schemeClr val="bg2"/>
                    </a:solidFill>
                  </a:tcPr>
                </a:tc>
              </a:tr>
              <a:tr h="596600">
                <a:tc>
                  <a:txBody>
                    <a:bodyPr/>
                    <a:lstStyle/>
                    <a:p>
                      <a:endParaRPr lang="tr-TR" sz="1600" dirty="0"/>
                    </a:p>
                  </a:txBody>
                  <a:tcPr>
                    <a:solidFill>
                      <a:srgbClr val="00B0F0"/>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600" b="1" dirty="0" smtClean="0"/>
                        <a:t>Toplam Tutar</a:t>
                      </a:r>
                    </a:p>
                    <a:p>
                      <a:endParaRPr lang="tr-TR" sz="1600" b="1" dirty="0"/>
                    </a:p>
                  </a:txBody>
                  <a:tcPr>
                    <a:solidFill>
                      <a:schemeClr val="accent2"/>
                    </a:solidFill>
                  </a:tcPr>
                </a:tc>
                <a:tc hMerge="1">
                  <a:txBody>
                    <a:bodyPr/>
                    <a:lstStyle/>
                    <a:p>
                      <a:endParaRPr lang="tr-TR" sz="1600" dirty="0"/>
                    </a:p>
                  </a:txBody>
                  <a:tcPr>
                    <a:solidFill>
                      <a:schemeClr val="bg2"/>
                    </a:solidFill>
                  </a:tcPr>
                </a:tc>
                <a:tc>
                  <a:txBody>
                    <a:bodyPr/>
                    <a:lstStyle/>
                    <a:p>
                      <a:endParaRPr lang="tr-TR" sz="1600" b="1" dirty="0"/>
                    </a:p>
                  </a:txBody>
                  <a:tcPr>
                    <a:solidFill>
                      <a:schemeClr val="accent2"/>
                    </a:solidFill>
                  </a:tcPr>
                </a:tc>
                <a:tc>
                  <a:txBody>
                    <a:bodyPr/>
                    <a:lstStyle/>
                    <a:p>
                      <a:endParaRPr lang="tr-TR" sz="1600" b="1" dirty="0"/>
                    </a:p>
                  </a:txBody>
                  <a:tcPr>
                    <a:solidFill>
                      <a:schemeClr val="accent2"/>
                    </a:solidFill>
                  </a:tcPr>
                </a:tc>
                <a:tc>
                  <a:txBody>
                    <a:bodyPr/>
                    <a:lstStyle/>
                    <a:p>
                      <a:r>
                        <a:rPr lang="tr-TR" sz="1600" b="1" dirty="0" smtClean="0"/>
                        <a:t>2.763.538</a:t>
                      </a:r>
                      <a:endParaRPr lang="tr-TR" sz="1600" b="1" dirty="0"/>
                    </a:p>
                  </a:txBody>
                  <a:tcPr>
                    <a:solidFill>
                      <a:schemeClr val="accent2"/>
                    </a:solidFill>
                  </a:tcPr>
                </a:tc>
                <a:tc>
                  <a:txBody>
                    <a:bodyPr/>
                    <a:lstStyle/>
                    <a:p>
                      <a:r>
                        <a:rPr lang="tr-TR" sz="1600" b="1" dirty="0" smtClean="0"/>
                        <a:t>1.381.769</a:t>
                      </a:r>
                      <a:endParaRPr lang="tr-TR" sz="1600" b="1" dirty="0"/>
                    </a:p>
                  </a:txBody>
                  <a:tcPr>
                    <a:solidFill>
                      <a:schemeClr val="accent2"/>
                    </a:solidFill>
                  </a:tcPr>
                </a:tc>
              </a:tr>
            </a:tbl>
          </a:graphicData>
        </a:graphic>
      </p:graphicFrame>
    </p:spTree>
    <p:extLst>
      <p:ext uri="{BB962C8B-B14F-4D97-AF65-F5344CB8AC3E}">
        <p14:creationId xmlns:p14="http://schemas.microsoft.com/office/powerpoint/2010/main" xmlns="" val="3561415709"/>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3</a:t>
            </a:fld>
            <a:endParaRPr lang="tr-TR" sz="1200" b="1" dirty="0"/>
          </a:p>
        </p:txBody>
      </p:sp>
      <p:sp>
        <p:nvSpPr>
          <p:cNvPr id="16" name="Yuvarlatılmış Dikdörtgen 15"/>
          <p:cNvSpPr/>
          <p:nvPr/>
        </p:nvSpPr>
        <p:spPr>
          <a:xfrm>
            <a:off x="2458538" y="794164"/>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İL ÖZEL İDARESİ DEVAM </a:t>
            </a:r>
            <a:r>
              <a:rPr lang="tr-TR" sz="2800" b="1" dirty="0" smtClean="0">
                <a:solidFill>
                  <a:schemeClr val="tx1">
                    <a:lumMod val="95000"/>
                    <a:lumOff val="5000"/>
                  </a:schemeClr>
                </a:solidFill>
              </a:rPr>
              <a:t>EDEN YATIRIM </a:t>
            </a:r>
            <a:r>
              <a:rPr lang="tr-TR" sz="2800" b="1" dirty="0">
                <a:solidFill>
                  <a:schemeClr val="tx1">
                    <a:lumMod val="95000"/>
                    <a:lumOff val="5000"/>
                  </a:schemeClr>
                </a:solidFill>
              </a:rPr>
              <a:t>HİZMETLERİ</a:t>
            </a:r>
          </a:p>
        </p:txBody>
      </p:sp>
      <p:pic>
        <p:nvPicPr>
          <p:cNvPr id="23" name="10 Resim" descr="C:\Users\admin\Desktop\Documents\tunceli kitapçık\tunceli sunum\Yeni klasör (4)\valiligi.png"/>
          <p:cNvPicPr/>
          <p:nvPr/>
        </p:nvPicPr>
        <p:blipFill>
          <a:blip r:embed="rId2" cstate="print"/>
          <a:srcRect/>
          <a:stretch>
            <a:fillRect/>
          </a:stretch>
        </p:blipFill>
        <p:spPr bwMode="auto">
          <a:xfrm>
            <a:off x="895085" y="797126"/>
            <a:ext cx="879153" cy="787593"/>
          </a:xfrm>
          <a:prstGeom prst="rect">
            <a:avLst/>
          </a:prstGeom>
          <a:ln>
            <a:noFill/>
          </a:ln>
          <a:effectLst>
            <a:outerShdw blurRad="292100" dist="139700" dir="2700000" algn="tl" rotWithShape="0">
              <a:srgbClr val="333333">
                <a:alpha val="65000"/>
              </a:srgbClr>
            </a:outerShdw>
          </a:effectLst>
        </p:spPr>
      </p:pic>
      <p:pic>
        <p:nvPicPr>
          <p:cNvPr id="24"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75769" y="1606731"/>
            <a:ext cx="10571924" cy="942550"/>
          </a:xfrm>
          <a:prstGeom prst="rect">
            <a:avLst/>
          </a:prstGeom>
        </p:spPr>
        <p:txBody>
          <a:bodyPr wrap="square" lIns="79993" tIns="39997" rIns="79993" bIns="39997">
            <a:spAutoFit/>
          </a:bodyPr>
          <a:lstStyle/>
          <a:p>
            <a:pPr algn="ctr"/>
            <a:endParaRPr lang="tr-TR" b="1" dirty="0" smtClean="0">
              <a:cs typeface="Times New Roman" panose="02020603050405020304" pitchFamily="18" charset="0"/>
            </a:endParaRPr>
          </a:p>
          <a:p>
            <a:pPr algn="ctr"/>
            <a:r>
              <a:rPr lang="tr-TR" b="1" dirty="0" smtClean="0">
                <a:cs typeface="Times New Roman" panose="02020603050405020304" pitchFamily="18" charset="0"/>
              </a:rPr>
              <a:t>KUTUDERE VE DÜZGÜNBABA YOL YAPIM ÇALIŞMALARI DEVAM ETMEKTEDİR.</a:t>
            </a:r>
          </a:p>
          <a:p>
            <a:pPr algn="just"/>
            <a:endParaRPr lang="tr-TR" sz="2000" b="1" dirty="0">
              <a:cs typeface="Times New Roman" panose="02020603050405020304" pitchFamily="18" charset="0"/>
            </a:endParaRPr>
          </a:p>
        </p:txBody>
      </p:sp>
      <p:pic>
        <p:nvPicPr>
          <p:cNvPr id="2050" name="Picture 2" descr="C:\Users\Serkan\Desktop\resim\Yeni klasör\düzgünbaba yolu.JPG"/>
          <p:cNvPicPr>
            <a:picLocks noChangeAspect="1" noChangeArrowheads="1"/>
          </p:cNvPicPr>
          <p:nvPr/>
        </p:nvPicPr>
        <p:blipFill>
          <a:blip r:embed="rId4" cstate="print"/>
          <a:srcRect/>
          <a:stretch>
            <a:fillRect/>
          </a:stretch>
        </p:blipFill>
        <p:spPr bwMode="auto">
          <a:xfrm>
            <a:off x="1727200" y="2641602"/>
            <a:ext cx="3606800" cy="2073275"/>
          </a:xfrm>
          <a:prstGeom prst="rect">
            <a:avLst/>
          </a:prstGeom>
          <a:noFill/>
        </p:spPr>
      </p:pic>
      <p:pic>
        <p:nvPicPr>
          <p:cNvPr id="2051" name="Picture 3" descr="C:\Users\Serkan\Desktop\resim\Yeni klasör\kutudere.JPG"/>
          <p:cNvPicPr>
            <a:picLocks noChangeAspect="1" noChangeArrowheads="1"/>
          </p:cNvPicPr>
          <p:nvPr/>
        </p:nvPicPr>
        <p:blipFill>
          <a:blip r:embed="rId5" cstate="print"/>
          <a:srcRect/>
          <a:stretch>
            <a:fillRect/>
          </a:stretch>
        </p:blipFill>
        <p:spPr bwMode="auto">
          <a:xfrm>
            <a:off x="6859573" y="2620011"/>
            <a:ext cx="3609976" cy="2103064"/>
          </a:xfrm>
          <a:prstGeom prst="rect">
            <a:avLst/>
          </a:prstGeom>
          <a:noFill/>
        </p:spPr>
      </p:pic>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Yuvarlatılmış Dikdörtgen 2"/>
          <p:cNvSpPr/>
          <p:nvPr/>
        </p:nvSpPr>
        <p:spPr>
          <a:xfrm>
            <a:off x="2439489" y="775113"/>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KURUMUN ÖNCELİKLİ YATIRIM İHTİYAÇLARI</a:t>
            </a:r>
            <a:endParaRPr lang="tr-TR" sz="2800" b="1" dirty="0">
              <a:solidFill>
                <a:schemeClr val="tx1">
                  <a:lumMod val="95000"/>
                  <a:lumOff val="5000"/>
                </a:schemeClr>
              </a:solidFill>
            </a:endParaRPr>
          </a:p>
        </p:txBody>
      </p:sp>
      <p:pic>
        <p:nvPicPr>
          <p:cNvPr id="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10 Resim" descr="C:\Users\admin\Desktop\Documents\tunceli kitapçık\tunceli sunum\Yeni klasör (4)\valiligi.png"/>
          <p:cNvPicPr/>
          <p:nvPr/>
        </p:nvPicPr>
        <p:blipFill>
          <a:blip r:embed="rId3" cstate="print"/>
          <a:srcRect/>
          <a:stretch>
            <a:fillRect/>
          </a:stretch>
        </p:blipFill>
        <p:spPr bwMode="auto">
          <a:xfrm>
            <a:off x="855825" y="819140"/>
            <a:ext cx="879153" cy="787593"/>
          </a:xfrm>
          <a:prstGeom prst="rect">
            <a:avLst/>
          </a:prstGeom>
          <a:ln>
            <a:noFill/>
          </a:ln>
          <a:effectLst>
            <a:outerShdw blurRad="292100" dist="139700" dir="2700000" algn="tl" rotWithShape="0">
              <a:srgbClr val="333333">
                <a:alpha val="65000"/>
              </a:srgbClr>
            </a:outerShdw>
          </a:effectLst>
        </p:spPr>
      </p:pic>
      <p:sp>
        <p:nvSpPr>
          <p:cNvPr id="7" name="Dikdörtgen 6"/>
          <p:cNvSpPr/>
          <p:nvPr/>
        </p:nvSpPr>
        <p:spPr>
          <a:xfrm>
            <a:off x="6927320" y="4483927"/>
            <a:ext cx="4662797" cy="1754326"/>
          </a:xfrm>
          <a:prstGeom prst="rect">
            <a:avLst/>
          </a:prstGeom>
        </p:spPr>
        <p:txBody>
          <a:bodyPr wrap="square">
            <a:spAutoFit/>
          </a:bodyPr>
          <a:lstStyle/>
          <a:p>
            <a:r>
              <a:rPr lang="tr-TR" b="1" dirty="0" smtClean="0">
                <a:solidFill>
                  <a:srgbClr val="C00000"/>
                </a:solidFill>
              </a:rPr>
              <a:t>SAHİL YOLU: İlimiz Atatürk Mahallesi Erenler Düğün </a:t>
            </a:r>
            <a:r>
              <a:rPr lang="tr-TR" b="1" dirty="0" err="1" smtClean="0">
                <a:solidFill>
                  <a:srgbClr val="C00000"/>
                </a:solidFill>
              </a:rPr>
              <a:t>Solanu</a:t>
            </a:r>
            <a:r>
              <a:rPr lang="tr-TR" b="1" dirty="0" smtClean="0">
                <a:solidFill>
                  <a:srgbClr val="C00000"/>
                </a:solidFill>
              </a:rPr>
              <a:t> altından başlayıp </a:t>
            </a:r>
            <a:r>
              <a:rPr lang="tr-TR" b="1" dirty="0" err="1" smtClean="0">
                <a:solidFill>
                  <a:srgbClr val="C00000"/>
                </a:solidFill>
              </a:rPr>
              <a:t>Timaş</a:t>
            </a:r>
            <a:r>
              <a:rPr lang="tr-TR" b="1" dirty="0" smtClean="0">
                <a:solidFill>
                  <a:srgbClr val="C00000"/>
                </a:solidFill>
              </a:rPr>
              <a:t> Altı Parkına kadar devam eden içerisinde bisiklet, yürüyüş, </a:t>
            </a:r>
            <a:r>
              <a:rPr lang="tr-TR" b="1" dirty="0" err="1" smtClean="0">
                <a:solidFill>
                  <a:srgbClr val="C00000"/>
                </a:solidFill>
              </a:rPr>
              <a:t>oyun,spor</a:t>
            </a:r>
            <a:r>
              <a:rPr lang="tr-TR" b="1" dirty="0" smtClean="0">
                <a:solidFill>
                  <a:srgbClr val="C00000"/>
                </a:solidFill>
              </a:rPr>
              <a:t> ve dinlenme alanları bulunan proje düşünülmektedir.</a:t>
            </a:r>
            <a:endParaRPr lang="tr-TR" dirty="0"/>
          </a:p>
        </p:txBody>
      </p:sp>
      <p:sp>
        <p:nvSpPr>
          <p:cNvPr id="12" name="Dikdörtgen 11"/>
          <p:cNvSpPr/>
          <p:nvPr/>
        </p:nvSpPr>
        <p:spPr>
          <a:xfrm>
            <a:off x="1303807" y="4923764"/>
            <a:ext cx="4662797" cy="1477328"/>
          </a:xfrm>
          <a:prstGeom prst="rect">
            <a:avLst/>
          </a:prstGeom>
        </p:spPr>
        <p:txBody>
          <a:bodyPr wrap="square">
            <a:spAutoFit/>
          </a:bodyPr>
          <a:lstStyle/>
          <a:p>
            <a:r>
              <a:rPr lang="tr-TR" b="1" dirty="0" smtClean="0">
                <a:solidFill>
                  <a:srgbClr val="C00000"/>
                </a:solidFill>
              </a:rPr>
              <a:t>PİKNİK VE SEYİR ALANI: İlimiz Cumhuriyet Mahallesi Yeni Hastane üst kısmında bulunan alana </a:t>
            </a:r>
            <a:r>
              <a:rPr lang="tr-TR" b="1" dirty="0" err="1" smtClean="0">
                <a:solidFill>
                  <a:srgbClr val="C00000"/>
                </a:solidFill>
              </a:rPr>
              <a:t>içerisnde</a:t>
            </a:r>
            <a:r>
              <a:rPr lang="tr-TR" b="1" dirty="0" smtClean="0">
                <a:solidFill>
                  <a:srgbClr val="C00000"/>
                </a:solidFill>
              </a:rPr>
              <a:t> </a:t>
            </a:r>
            <a:r>
              <a:rPr lang="tr-TR" b="1" dirty="0" err="1" smtClean="0">
                <a:solidFill>
                  <a:srgbClr val="C00000"/>
                </a:solidFill>
              </a:rPr>
              <a:t>oturmai</a:t>
            </a:r>
            <a:r>
              <a:rPr lang="tr-TR" b="1" dirty="0" smtClean="0">
                <a:solidFill>
                  <a:srgbClr val="C00000"/>
                </a:solidFill>
              </a:rPr>
              <a:t> seyir, piknik alanı bulunan proje yapılması düşünülmektedir.</a:t>
            </a:r>
            <a:endParaRPr lang="tr-TR" dirty="0"/>
          </a:p>
        </p:txBody>
      </p:sp>
      <p:pic>
        <p:nvPicPr>
          <p:cNvPr id="3074" name="Picture 2" descr="C:\Users\TOSHIBA\Desktop\PİKNİK ALANI-Model.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34319" y="1713780"/>
            <a:ext cx="3736875" cy="29895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TOSHIBA\Desktop\SAHİL YOLU 1 .ETAP İMAR-Model.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87539" y="1606731"/>
            <a:ext cx="3642192" cy="29137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0199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21267" y="1564406"/>
            <a:ext cx="10744200" cy="898734"/>
          </a:xfrm>
        </p:spPr>
        <p:txBody>
          <a:bodyPr>
            <a:noAutofit/>
          </a:bodyPr>
          <a:lstStyle/>
          <a:p>
            <a:pPr algn="l"/>
            <a:r>
              <a:rPr lang="tr-TR" sz="1800" dirty="0" smtClean="0">
                <a:latin typeface="+mn-lt"/>
                <a:cs typeface="Times New Roman" panose="02020603050405020304" pitchFamily="18" charset="0"/>
              </a:rPr>
              <a:t>2017 YILI TOPLAM ÖDENEK MİKTARI …. OLUP; 2002-2017yılları arasında TOPLAM 529.000 TL YATIRIM YAPILMIŞTIR.</a:t>
            </a:r>
            <a:r>
              <a:rPr lang="tr-TR" sz="2000" dirty="0">
                <a:latin typeface="+mn-lt"/>
              </a:rPr>
              <a:t/>
            </a:r>
            <a:br>
              <a:rPr lang="tr-TR" sz="2000" dirty="0">
                <a:latin typeface="+mn-lt"/>
              </a:rPr>
            </a:br>
            <a:endParaRPr lang="tr-TR" sz="2000" dirty="0">
              <a:solidFill>
                <a:srgbClr val="002060"/>
              </a:solidFill>
              <a:latin typeface="+mn-lt"/>
              <a:cs typeface="Times New Roman" panose="02020603050405020304" pitchFamily="18" charset="0"/>
            </a:endParaRPr>
          </a:p>
        </p:txBody>
      </p:sp>
      <p:sp>
        <p:nvSpPr>
          <p:cNvPr id="4" name="Slayt Numarası Yer Tutucusu 3"/>
          <p:cNvSpPr>
            <a:spLocks noGrp="1"/>
          </p:cNvSpPr>
          <p:nvPr>
            <p:ph type="sldNum" sz="quarter" idx="12"/>
          </p:nvPr>
        </p:nvSpPr>
        <p:spPr>
          <a:xfrm>
            <a:off x="10017888" y="6165304"/>
            <a:ext cx="342949" cy="556172"/>
          </a:xfrm>
        </p:spPr>
        <p:txBody>
          <a:bodyPr/>
          <a:lstStyle/>
          <a:p>
            <a:r>
              <a:rPr lang="tr-TR" sz="1200" b="1" dirty="0"/>
              <a:t>4</a:t>
            </a:r>
          </a:p>
        </p:txBody>
      </p:sp>
      <p:sp>
        <p:nvSpPr>
          <p:cNvPr id="5" name="Dikdörtgen 4"/>
          <p:cNvSpPr/>
          <p:nvPr/>
        </p:nvSpPr>
        <p:spPr>
          <a:xfrm>
            <a:off x="1257479" y="1555374"/>
            <a:ext cx="9864351" cy="646331"/>
          </a:xfrm>
          <a:prstGeom prst="rect">
            <a:avLst/>
          </a:prstGeom>
        </p:spPr>
        <p:txBody>
          <a:bodyPr wrap="square">
            <a:spAutoFit/>
          </a:bodyPr>
          <a:lstStyle/>
          <a:p>
            <a:endParaRPr lang="tr-TR" b="1" dirty="0">
              <a:solidFill>
                <a:srgbClr val="7030A0"/>
              </a:solidFill>
              <a:cs typeface="Times New Roman" panose="02020603050405020304" pitchFamily="18" charset="0"/>
            </a:endParaRPr>
          </a:p>
          <a:p>
            <a:endParaRPr lang="tr-TR" dirty="0" smtClean="0">
              <a:latin typeface="Times New Roman" panose="02020603050405020304" pitchFamily="18" charset="0"/>
              <a:cs typeface="Times New Roman" panose="02020603050405020304" pitchFamily="18" charset="0"/>
            </a:endParaRPr>
          </a:p>
        </p:txBody>
      </p:sp>
      <p:sp>
        <p:nvSpPr>
          <p:cNvPr id="17" name="Yuvarlatılmış Dikdörtgen 16"/>
          <p:cNvSpPr/>
          <p:nvPr/>
        </p:nvSpPr>
        <p:spPr>
          <a:xfrm>
            <a:off x="2374070" y="637964"/>
            <a:ext cx="7313023" cy="831619"/>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smtClean="0">
                <a:solidFill>
                  <a:schemeClr val="tx1">
                    <a:lumMod val="95000"/>
                    <a:lumOff val="5000"/>
                  </a:schemeClr>
                </a:solidFill>
              </a:rPr>
              <a:t>ORMAN VE SU İŞLERİ TUNCELİ ŞUBE MÜDÜRLÜĞÜ YATIRIMLARI</a:t>
            </a:r>
            <a:endParaRPr lang="tr-TR" sz="2800" b="1" dirty="0">
              <a:solidFill>
                <a:schemeClr val="tx1">
                  <a:lumMod val="95000"/>
                  <a:lumOff val="5000"/>
                </a:schemeClr>
              </a:solidFill>
            </a:endParaRPr>
          </a:p>
        </p:txBody>
      </p:sp>
      <p:pic>
        <p:nvPicPr>
          <p:cNvPr id="18" name="10 Resim" descr="C:\Users\admin\Desktop\Documents\tunceli kitapçık\tunceli sunum\Yeni klasör (4)\valiligi.png"/>
          <p:cNvPicPr/>
          <p:nvPr/>
        </p:nvPicPr>
        <p:blipFill>
          <a:blip r:embed="rId2" cstate="print"/>
          <a:srcRect/>
          <a:stretch>
            <a:fillRect/>
          </a:stretch>
        </p:blipFill>
        <p:spPr bwMode="auto">
          <a:xfrm>
            <a:off x="889617" y="691024"/>
            <a:ext cx="879153" cy="787593"/>
          </a:xfrm>
          <a:prstGeom prst="rect">
            <a:avLst/>
          </a:prstGeom>
          <a:ln>
            <a:noFill/>
          </a:ln>
          <a:effectLst>
            <a:outerShdw blurRad="292100" dist="139700" dir="2700000" algn="tl" rotWithShape="0">
              <a:srgbClr val="333333">
                <a:alpha val="65000"/>
              </a:srgbClr>
            </a:outerShdw>
          </a:effectLst>
        </p:spPr>
      </p:pic>
      <p:pic>
        <p:nvPicPr>
          <p:cNvPr id="19" name="Picture 4" descr="turkbayragi"/>
          <p:cNvPicPr>
            <a:picLocks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ikdörtgen 6"/>
          <p:cNvSpPr/>
          <p:nvPr/>
        </p:nvSpPr>
        <p:spPr>
          <a:xfrm>
            <a:off x="889618" y="4515668"/>
            <a:ext cx="10577391" cy="1688411"/>
          </a:xfrm>
          <a:prstGeom prst="rect">
            <a:avLst/>
          </a:prstGeom>
        </p:spPr>
        <p:txBody>
          <a:bodyPr wrap="square">
            <a:spAutoFit/>
          </a:bodyPr>
          <a:lstStyle/>
          <a:p>
            <a:pPr>
              <a:lnSpc>
                <a:spcPct val="107000"/>
              </a:lnSpc>
              <a:spcAft>
                <a:spcPts val="800"/>
              </a:spcAft>
            </a:pPr>
            <a:endParaRPr lang="tr-TR" sz="1200" dirty="0" smtClean="0">
              <a:solidFill>
                <a:srgbClr val="0000FF"/>
              </a:solidFill>
              <a:latin typeface="Times New Roman" panose="02020603050405020304" pitchFamily="18" charset="0"/>
              <a:cs typeface="Times New Roman" panose="02020603050405020304" pitchFamily="18" charset="0"/>
            </a:endParaRPr>
          </a:p>
          <a:p>
            <a:pPr>
              <a:lnSpc>
                <a:spcPct val="107000"/>
              </a:lnSpc>
              <a:spcAft>
                <a:spcPts val="800"/>
              </a:spcAft>
            </a:pPr>
            <a:endParaRPr lang="tr-TR" sz="1200" dirty="0" smtClean="0">
              <a:latin typeface="Times New Roman" panose="02020603050405020304" pitchFamily="18" charset="0"/>
              <a:cs typeface="Times New Roman" panose="02020603050405020304" pitchFamily="18" charset="0"/>
            </a:endParaRPr>
          </a:p>
          <a:p>
            <a:pPr>
              <a:lnSpc>
                <a:spcPct val="107000"/>
              </a:lnSpc>
              <a:spcAft>
                <a:spcPts val="800"/>
              </a:spcAft>
            </a:pPr>
            <a:r>
              <a:rPr lang="tr-TR" sz="1200" dirty="0" smtClean="0">
                <a:latin typeface="Times New Roman" panose="02020603050405020304" pitchFamily="18" charset="0"/>
                <a:cs typeface="Times New Roman" panose="02020603050405020304" pitchFamily="18" charset="0"/>
              </a:rPr>
              <a:t>1.Etap </a:t>
            </a:r>
            <a:r>
              <a:rPr lang="tr-TR" sz="1200" dirty="0">
                <a:latin typeface="Times New Roman" panose="02020603050405020304" pitchFamily="18" charset="0"/>
                <a:cs typeface="Times New Roman" panose="02020603050405020304" pitchFamily="18" charset="0"/>
              </a:rPr>
              <a:t>Projesi </a:t>
            </a:r>
            <a:r>
              <a:rPr lang="tr-TR" sz="1200" dirty="0" smtClean="0">
                <a:latin typeface="Times New Roman" panose="02020603050405020304" pitchFamily="18" charset="0"/>
                <a:cs typeface="Times New Roman" panose="02020603050405020304" pitchFamily="18" charset="0"/>
              </a:rPr>
              <a:t>kapsamında </a:t>
            </a:r>
            <a:r>
              <a:rPr lang="tr-TR" sz="1200" dirty="0">
                <a:latin typeface="Times New Roman" panose="02020603050405020304" pitchFamily="18" charset="0"/>
                <a:cs typeface="Times New Roman" panose="02020603050405020304" pitchFamily="18" charset="0"/>
              </a:rPr>
              <a:t>Yaya Parkurları (5000 m2) , Büfe, WC, Çocuk Oyun Grubu, Piknik Masaları, Kamelya (2 Adet) yapım çalışmaları gerçekleştirilmiştir</a:t>
            </a:r>
            <a:r>
              <a:rPr lang="tr-TR" sz="1200" dirty="0" smtClean="0">
                <a:latin typeface="Times New Roman" panose="02020603050405020304" pitchFamily="18" charset="0"/>
                <a:cs typeface="Times New Roman" panose="02020603050405020304" pitchFamily="18" charset="0"/>
              </a:rPr>
              <a:t>.</a:t>
            </a:r>
          </a:p>
          <a:p>
            <a:pPr>
              <a:lnSpc>
                <a:spcPct val="107000"/>
              </a:lnSpc>
              <a:spcAft>
                <a:spcPts val="800"/>
              </a:spcAft>
            </a:pPr>
            <a:r>
              <a:rPr lang="tr-TR" sz="1200" dirty="0" smtClean="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2.Etap </a:t>
            </a:r>
            <a:r>
              <a:rPr lang="tr-TR" sz="1200" dirty="0" smtClean="0">
                <a:latin typeface="Times New Roman" panose="02020603050405020304" pitchFamily="18" charset="0"/>
                <a:cs typeface="Times New Roman" panose="02020603050405020304" pitchFamily="18" charset="0"/>
              </a:rPr>
              <a:t>projesi </a:t>
            </a:r>
            <a:r>
              <a:rPr lang="tr-TR" sz="1200" dirty="0">
                <a:latin typeface="Times New Roman" panose="02020603050405020304" pitchFamily="18" charset="0"/>
                <a:cs typeface="Times New Roman" panose="02020603050405020304" pitchFamily="18" charset="0"/>
              </a:rPr>
              <a:t>kapsamında Giriş Kontrol Ünitesi, Tel İhata, Kamelya (8 adet), Otopark, Barbekü (10 adet), Çöp Kutusu (12 adet), kilitli parke yolu vb. gerçekleştirilmiştir. </a:t>
            </a:r>
            <a:endParaRPr lang="tr-TR" sz="1200" dirty="0" smtClean="0">
              <a:latin typeface="Times New Roman" panose="02020603050405020304" pitchFamily="18" charset="0"/>
              <a:cs typeface="Times New Roman" panose="02020603050405020304" pitchFamily="18" charset="0"/>
            </a:endParaRPr>
          </a:p>
          <a:p>
            <a:pPr>
              <a:lnSpc>
                <a:spcPct val="107000"/>
              </a:lnSpc>
              <a:spcAft>
                <a:spcPts val="800"/>
              </a:spcAft>
            </a:pPr>
            <a:r>
              <a:rPr lang="tr-TR" sz="1200" dirty="0" smtClean="0">
                <a:latin typeface="Times New Roman" panose="02020603050405020304" pitchFamily="18" charset="0"/>
                <a:cs typeface="Times New Roman" panose="02020603050405020304" pitchFamily="18" charset="0"/>
              </a:rPr>
              <a:t>3.Etap </a:t>
            </a:r>
            <a:r>
              <a:rPr lang="tr-TR" sz="1200" dirty="0">
                <a:latin typeface="Times New Roman" panose="02020603050405020304" pitchFamily="18" charset="0"/>
                <a:cs typeface="Times New Roman" panose="02020603050405020304" pitchFamily="18" charset="0"/>
              </a:rPr>
              <a:t>projesi kapsamında </a:t>
            </a:r>
            <a:r>
              <a:rPr lang="tr-TR" sz="1200" dirty="0" smtClean="0">
                <a:latin typeface="Times New Roman" panose="02020603050405020304" pitchFamily="18" charset="0"/>
                <a:cs typeface="Times New Roman" panose="02020603050405020304" pitchFamily="18" charset="0"/>
              </a:rPr>
              <a:t>Giriş </a:t>
            </a:r>
            <a:r>
              <a:rPr lang="tr-TR" sz="1200" dirty="0">
                <a:latin typeface="Times New Roman" panose="02020603050405020304" pitchFamily="18" charset="0"/>
                <a:cs typeface="Times New Roman" panose="02020603050405020304" pitchFamily="18" charset="0"/>
              </a:rPr>
              <a:t>yolu parke </a:t>
            </a:r>
            <a:r>
              <a:rPr lang="tr-TR" sz="1200" dirty="0" smtClean="0">
                <a:latin typeface="Times New Roman" panose="02020603050405020304" pitchFamily="18" charset="0"/>
                <a:cs typeface="Times New Roman" panose="02020603050405020304" pitchFamily="18" charset="0"/>
              </a:rPr>
              <a:t>yapımı gerçekleştirilmiştir. </a:t>
            </a:r>
            <a:endParaRPr lang="tr-TR"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Resim 2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554805" y="2210735"/>
            <a:ext cx="3912203" cy="2843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Resim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32695" y="2210738"/>
            <a:ext cx="3422111" cy="2843863"/>
          </a:xfrm>
          <a:prstGeom prst="rect">
            <a:avLst/>
          </a:prstGeom>
        </p:spPr>
      </p:pic>
      <p:pic>
        <p:nvPicPr>
          <p:cNvPr id="13" name="Resim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35002" y="2201702"/>
            <a:ext cx="3497695" cy="2852898"/>
          </a:xfrm>
          <a:prstGeom prst="rect">
            <a:avLst/>
          </a:prstGeom>
        </p:spPr>
      </p:pic>
    </p:spTree>
    <p:extLst>
      <p:ext uri="{BB962C8B-B14F-4D97-AF65-F5344CB8AC3E}">
        <p14:creationId xmlns:p14="http://schemas.microsoft.com/office/powerpoint/2010/main" xmlns="" val="20475400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5</a:t>
            </a:fld>
            <a:endParaRPr lang="tr-TR" sz="1200" b="1" dirty="0"/>
          </a:p>
        </p:txBody>
      </p:sp>
      <p:sp>
        <p:nvSpPr>
          <p:cNvPr id="20" name="28 Metin kutusu"/>
          <p:cNvSpPr txBox="1"/>
          <p:nvPr/>
        </p:nvSpPr>
        <p:spPr>
          <a:xfrm>
            <a:off x="1038521" y="5390805"/>
            <a:ext cx="4799572"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a:cs typeface="Arial" pitchFamily="34" charset="0"/>
              </a:rPr>
              <a:t>EDEBİYAT FAKÜLTESİ </a:t>
            </a:r>
            <a:r>
              <a:rPr lang="tr-TR" sz="1600" b="1" dirty="0" smtClean="0">
                <a:cs typeface="Arial" pitchFamily="34" charset="0"/>
              </a:rPr>
              <a:t>BİNASI </a:t>
            </a:r>
          </a:p>
          <a:p>
            <a:pPr algn="ctr"/>
            <a:r>
              <a:rPr lang="tr-TR" sz="1600" b="1" dirty="0">
                <a:cs typeface="Arial" pitchFamily="34" charset="0"/>
              </a:rPr>
              <a:t>9</a:t>
            </a:r>
            <a:r>
              <a:rPr lang="tr-TR" sz="1600" b="1" dirty="0" smtClean="0">
                <a:cs typeface="Arial" pitchFamily="34" charset="0"/>
              </a:rPr>
              <a:t>.500.000 TL </a:t>
            </a:r>
            <a:endParaRPr lang="tr-TR" sz="1600" b="1" dirty="0">
              <a:cs typeface="Arial" pitchFamily="34" charset="0"/>
            </a:endParaRPr>
          </a:p>
        </p:txBody>
      </p:sp>
      <p:sp>
        <p:nvSpPr>
          <p:cNvPr id="22" name="31 Metin kutusu"/>
          <p:cNvSpPr txBox="1"/>
          <p:nvPr/>
        </p:nvSpPr>
        <p:spPr>
          <a:xfrm>
            <a:off x="6161731" y="5390805"/>
            <a:ext cx="4734863"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İKTİSADİ İDARİ BLİMLER </a:t>
            </a:r>
            <a:r>
              <a:rPr lang="tr-TR" sz="1400" b="1" dirty="0" smtClean="0">
                <a:cs typeface="Arial" pitchFamily="34" charset="0"/>
              </a:rPr>
              <a:t>FAKÜLTESİ BİNASI</a:t>
            </a:r>
            <a:r>
              <a:rPr lang="tr-TR" sz="1600" b="1" dirty="0" smtClean="0">
                <a:cs typeface="Arial" pitchFamily="34" charset="0"/>
              </a:rPr>
              <a:t>                                    13.300.000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95085" y="2394310"/>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K:\ersinevsen\evraklar\AKTULUK VE GELİŞİM HAKKINDA HER ŞEY\2. etap resimler\01- EDEBİYAT FAKÜLTESİ\EDEBİYAT FAKULTESI-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9745" y="3306081"/>
            <a:ext cx="4758347" cy="2084722"/>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K:\ersinevsen\evraklar\AKTULUK VE GELİŞİM HAKKINDA HER ŞEY\2. etap resimler\01- EDEBİYAT FAKÜLTESİ\EDEBİYAT FAKULTESI-05.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61730" y="3303921"/>
            <a:ext cx="4734863" cy="208688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Yuvarlatılmış Dikdörtgen 11"/>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3" name="Dikdörtgen 12"/>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297502847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6</a:t>
            </a:fld>
            <a:endParaRPr lang="tr-TR" sz="1200" b="1" dirty="0"/>
          </a:p>
        </p:txBody>
      </p:sp>
      <p:sp>
        <p:nvSpPr>
          <p:cNvPr id="20" name="28 Metin kutusu"/>
          <p:cNvSpPr txBox="1"/>
          <p:nvPr/>
        </p:nvSpPr>
        <p:spPr>
          <a:xfrm>
            <a:off x="1038526" y="5443550"/>
            <a:ext cx="4799572"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a:cs typeface="Arial" pitchFamily="34" charset="0"/>
              </a:rPr>
              <a:t>SAĞLIK </a:t>
            </a:r>
            <a:r>
              <a:rPr lang="tr-TR" sz="1600" b="1" dirty="0" smtClean="0">
                <a:cs typeface="Arial" pitchFamily="34" charset="0"/>
              </a:rPr>
              <a:t>YÜKSEKOKULUBİNASI </a:t>
            </a:r>
          </a:p>
          <a:p>
            <a:pPr algn="ctr"/>
            <a:r>
              <a:rPr lang="tr-TR" sz="1600" b="1" dirty="0" smtClean="0">
                <a:cs typeface="Arial" pitchFamily="34" charset="0"/>
              </a:rPr>
              <a:t>9.500.000 TL </a:t>
            </a:r>
            <a:endParaRPr lang="tr-TR" sz="1600" b="1" dirty="0">
              <a:cs typeface="Arial" pitchFamily="34" charset="0"/>
            </a:endParaRPr>
          </a:p>
        </p:txBody>
      </p:sp>
      <p:sp>
        <p:nvSpPr>
          <p:cNvPr id="22" name="31 Metin kutusu"/>
          <p:cNvSpPr txBox="1"/>
          <p:nvPr/>
        </p:nvSpPr>
        <p:spPr>
          <a:xfrm>
            <a:off x="6304793" y="5468907"/>
            <a:ext cx="4591809"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TUNCELİ MESLEK YÜKSEKOKULUBİNASI</a:t>
            </a:r>
            <a:r>
              <a:rPr lang="tr-TR" sz="1600" b="1" dirty="0">
                <a:cs typeface="Arial" pitchFamily="34" charset="0"/>
              </a:rPr>
              <a:t>                                    </a:t>
            </a:r>
            <a:r>
              <a:rPr lang="tr-TR" sz="1600" b="1" dirty="0" smtClean="0">
                <a:cs typeface="Arial" pitchFamily="34" charset="0"/>
              </a:rPr>
              <a:t>9.500.000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95085" y="2368733"/>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K:\ersinevsen\evraklar\AKTULUK VE GELİŞİM HAKKINDA HER ŞEY\2. etap resimler\01- EDEBİYAT FAKÜLTESİ\EDEBİYAT FAKULTESI-0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5" y="3321633"/>
            <a:ext cx="4799571" cy="214727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K:\ersinevsen\evraklar\AKTULUK VE GELİŞİM HAKKINDA HER ŞEY\2. etap resimler\01- EDEBİYAT FAKÜLTESİ\EDEBİYAT FAKULTESI-0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788" y="3316941"/>
            <a:ext cx="4591813" cy="211175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Yuvarlatılmış Dikdörtgen 11"/>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3" name="Dikdörtgen 12"/>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36090812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7</a:t>
            </a:fld>
            <a:endParaRPr lang="tr-TR" sz="1200" b="1" dirty="0"/>
          </a:p>
        </p:txBody>
      </p:sp>
      <p:sp>
        <p:nvSpPr>
          <p:cNvPr id="20" name="28 Metin kutusu"/>
          <p:cNvSpPr txBox="1"/>
          <p:nvPr/>
        </p:nvSpPr>
        <p:spPr>
          <a:xfrm>
            <a:off x="1108491" y="5454056"/>
            <a:ext cx="4799572"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a:cs typeface="Arial" pitchFamily="34" charset="0"/>
              </a:rPr>
              <a:t>MERKEZİ </a:t>
            </a:r>
            <a:r>
              <a:rPr lang="tr-TR" sz="1600" b="1" dirty="0" smtClean="0">
                <a:cs typeface="Arial" pitchFamily="34" charset="0"/>
              </a:rPr>
              <a:t>DEKANLIKLAR BİNASI </a:t>
            </a:r>
          </a:p>
          <a:p>
            <a:pPr algn="ctr"/>
            <a:r>
              <a:rPr lang="tr-TR" sz="1600" b="1" dirty="0" smtClean="0">
                <a:cs typeface="Arial" pitchFamily="34" charset="0"/>
              </a:rPr>
              <a:t>9.700.000 TL </a:t>
            </a:r>
            <a:endParaRPr lang="tr-TR" sz="1600" b="1" dirty="0">
              <a:cs typeface="Arial" pitchFamily="34" charset="0"/>
            </a:endParaRPr>
          </a:p>
        </p:txBody>
      </p:sp>
      <p:sp>
        <p:nvSpPr>
          <p:cNvPr id="22" name="31 Metin kutusu"/>
          <p:cNvSpPr txBox="1"/>
          <p:nvPr/>
        </p:nvSpPr>
        <p:spPr>
          <a:xfrm>
            <a:off x="6374758" y="5454057"/>
            <a:ext cx="4591809"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KONGRE VE KÜLTÜR </a:t>
            </a:r>
            <a:r>
              <a:rPr lang="tr-TR" sz="1400" b="1" dirty="0" smtClean="0">
                <a:cs typeface="Arial" pitchFamily="34" charset="0"/>
              </a:rPr>
              <a:t>MERKEZİ BİNASI</a:t>
            </a:r>
            <a:r>
              <a:rPr lang="tr-TR" sz="1600" b="1" dirty="0" smtClean="0">
                <a:cs typeface="Arial" pitchFamily="34" charset="0"/>
              </a:rPr>
              <a:t>                                    7.400.000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95085" y="2405169"/>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Resim 11" descr="K:\ersinevsen\evraklar\AKTULUK VE GELİŞİM HAKKINDA HER ŞEY\2. etap resimler\03- MERKEZİ DEKANLIK\MERKEZİ DEKANLIK-05.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78461" y="3316943"/>
            <a:ext cx="4729601" cy="2096907"/>
          </a:xfrm>
          <a:prstGeom prst="rect">
            <a:avLst/>
          </a:prstGeom>
          <a:noFill/>
          <a:ln>
            <a:noFill/>
          </a:ln>
        </p:spPr>
      </p:pic>
      <p:pic>
        <p:nvPicPr>
          <p:cNvPr id="13" name="Resim 12" descr="K:\ersinevsen\evraklar\AKTULUK VE GELİŞİM HAKKINDA HER ŞEY\2. etap resimler\06- KONGRE KÜLTÜR\KONGRE VE KÜLTÜR MERKEZİ-02.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45673" y="3323436"/>
            <a:ext cx="4620895" cy="2090413"/>
          </a:xfrm>
          <a:prstGeom prst="rect">
            <a:avLst/>
          </a:prstGeom>
          <a:noFill/>
          <a:ln>
            <a:noFill/>
          </a:ln>
        </p:spPr>
      </p:pic>
      <p:sp>
        <p:nvSpPr>
          <p:cNvPr id="17" name="Yuvarlatılmış Dikdörtgen 16"/>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8" name="Dikdörtgen 17"/>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17827978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8</a:t>
            </a:fld>
            <a:endParaRPr lang="tr-TR" sz="1200" b="1" dirty="0"/>
          </a:p>
        </p:txBody>
      </p:sp>
      <p:sp>
        <p:nvSpPr>
          <p:cNvPr id="20" name="28 Metin kutusu"/>
          <p:cNvSpPr txBox="1"/>
          <p:nvPr/>
        </p:nvSpPr>
        <p:spPr>
          <a:xfrm>
            <a:off x="1038522" y="5454058"/>
            <a:ext cx="4799572"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600" b="1" dirty="0">
                <a:cs typeface="Arial" pitchFamily="34" charset="0"/>
              </a:rPr>
              <a:t>MERKEZİ </a:t>
            </a:r>
            <a:r>
              <a:rPr lang="tr-TR" sz="1600" b="1" dirty="0" smtClean="0">
                <a:cs typeface="Arial" pitchFamily="34" charset="0"/>
              </a:rPr>
              <a:t>KÜTÜPHANE BİNASI </a:t>
            </a:r>
          </a:p>
          <a:p>
            <a:pPr algn="ctr"/>
            <a:r>
              <a:rPr lang="tr-TR" sz="1600" b="1" dirty="0">
                <a:cs typeface="Arial" pitchFamily="34" charset="0"/>
              </a:rPr>
              <a:t>7</a:t>
            </a:r>
            <a:r>
              <a:rPr lang="tr-TR" sz="1600" b="1" dirty="0" smtClean="0">
                <a:cs typeface="Arial" pitchFamily="34" charset="0"/>
              </a:rPr>
              <a:t>.600.000 TL </a:t>
            </a:r>
            <a:endParaRPr lang="tr-TR" sz="1600" b="1" dirty="0">
              <a:cs typeface="Arial" pitchFamily="34" charset="0"/>
            </a:endParaRPr>
          </a:p>
        </p:txBody>
      </p:sp>
      <p:sp>
        <p:nvSpPr>
          <p:cNvPr id="22" name="31 Metin kutusu"/>
          <p:cNvSpPr txBox="1"/>
          <p:nvPr/>
        </p:nvSpPr>
        <p:spPr>
          <a:xfrm>
            <a:off x="6304789" y="5454059"/>
            <a:ext cx="4591809"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smtClean="0">
                <a:cs typeface="Arial" pitchFamily="34" charset="0"/>
              </a:rPr>
              <a:t>MİSAFİRHANE BİNASI</a:t>
            </a:r>
            <a:r>
              <a:rPr lang="tr-TR" sz="1600" b="1" dirty="0">
                <a:cs typeface="Arial" pitchFamily="34" charset="0"/>
              </a:rPr>
              <a:t>                                    </a:t>
            </a:r>
            <a:r>
              <a:rPr lang="tr-TR" sz="1600" b="1" dirty="0" smtClean="0">
                <a:cs typeface="Arial" pitchFamily="34" charset="0"/>
              </a:rPr>
              <a:t>6.000.000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95085" y="2432063"/>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Resim 16" descr="K:\ersinevsen\evraklar\AKTULUK VE GELİŞİM HAKKINDA HER ŞEY\2. etap resimler\07- KÜTÜPHANE\KÜTÜPHANE BİNAS-0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2" y="3343835"/>
            <a:ext cx="4799572" cy="2070014"/>
          </a:xfrm>
          <a:prstGeom prst="rect">
            <a:avLst/>
          </a:prstGeom>
          <a:noFill/>
          <a:ln>
            <a:noFill/>
          </a:ln>
        </p:spPr>
      </p:pic>
      <p:pic>
        <p:nvPicPr>
          <p:cNvPr id="18" name="Resim 17" descr="K:\ersinevsen\evraklar\AKTULUK VE GELİŞİM HAKKINDA HER ŞEY\2. etap resimler\09- MİSAFİRHANE\MİSAFİRHANE-02.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789" y="3349120"/>
            <a:ext cx="4591809" cy="2104936"/>
          </a:xfrm>
          <a:prstGeom prst="rect">
            <a:avLst/>
          </a:prstGeom>
          <a:noFill/>
          <a:ln>
            <a:noFill/>
          </a:ln>
        </p:spPr>
      </p:pic>
      <p:sp>
        <p:nvSpPr>
          <p:cNvPr id="12" name="Yuvarlatılmış Dikdörtgen 11"/>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3" name="Dikdörtgen 12"/>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22408419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Dikdörtgen"/>
          <p:cNvSpPr/>
          <p:nvPr/>
        </p:nvSpPr>
        <p:spPr>
          <a:xfrm>
            <a:off x="1524000" y="4997510"/>
            <a:ext cx="3059832" cy="265441"/>
          </a:xfrm>
          <a:prstGeom prst="rect">
            <a:avLst/>
          </a:prstGeom>
        </p:spPr>
        <p:txBody>
          <a:bodyPr wrap="square" lIns="79993" tIns="39997" rIns="79993" bIns="39997">
            <a:spAutoFit/>
          </a:bodyPr>
          <a:lstStyle/>
          <a:p>
            <a:r>
              <a:rPr lang="tr-TR" sz="1200" dirty="0"/>
              <a:t> </a:t>
            </a:r>
            <a:endParaRPr lang="tr-TR" sz="1200" b="1" dirty="0">
              <a:latin typeface="Arial" pitchFamily="34" charset="0"/>
              <a:cs typeface="Arial" pitchFamily="34" charset="0"/>
            </a:endParaRPr>
          </a:p>
        </p:txBody>
      </p:sp>
      <p:sp>
        <p:nvSpPr>
          <p:cNvPr id="2" name="Slayt Numarası Yer Tutucusu 1"/>
          <p:cNvSpPr>
            <a:spLocks noGrp="1"/>
          </p:cNvSpPr>
          <p:nvPr>
            <p:ph type="sldNum" sz="quarter" idx="12"/>
          </p:nvPr>
        </p:nvSpPr>
        <p:spPr>
          <a:xfrm>
            <a:off x="9972690" y="6381331"/>
            <a:ext cx="414959" cy="365125"/>
          </a:xfrm>
        </p:spPr>
        <p:txBody>
          <a:bodyPr/>
          <a:lstStyle/>
          <a:p>
            <a:fld id="{01B593D7-C0CE-4D71-B1E4-DB284B3EE518}" type="slidenum">
              <a:rPr lang="tr-TR" sz="1200" b="1"/>
              <a:pPr/>
              <a:t>9</a:t>
            </a:fld>
            <a:endParaRPr lang="tr-TR" sz="1200" b="1" dirty="0"/>
          </a:p>
        </p:txBody>
      </p:sp>
      <p:sp>
        <p:nvSpPr>
          <p:cNvPr id="20" name="28 Metin kutusu"/>
          <p:cNvSpPr txBox="1"/>
          <p:nvPr/>
        </p:nvSpPr>
        <p:spPr>
          <a:xfrm>
            <a:off x="1038521" y="5480950"/>
            <a:ext cx="4799572" cy="553984"/>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TEKNİK BİRİMLER VE GARAJ </a:t>
            </a:r>
            <a:r>
              <a:rPr lang="tr-TR" sz="1400" b="1" dirty="0" smtClean="0">
                <a:cs typeface="Arial" pitchFamily="34" charset="0"/>
              </a:rPr>
              <a:t>AMİRLİĞİ BİNASI </a:t>
            </a:r>
          </a:p>
          <a:p>
            <a:pPr algn="ctr"/>
            <a:r>
              <a:rPr lang="tr-TR" sz="1600" b="1" dirty="0" smtClean="0">
                <a:cs typeface="Arial" pitchFamily="34" charset="0"/>
              </a:rPr>
              <a:t>1.600.000 TL </a:t>
            </a:r>
            <a:endParaRPr lang="tr-TR" sz="1600" b="1" dirty="0">
              <a:cs typeface="Arial" pitchFamily="34" charset="0"/>
            </a:endParaRPr>
          </a:p>
        </p:txBody>
      </p:sp>
      <p:sp>
        <p:nvSpPr>
          <p:cNvPr id="22" name="31 Metin kutusu"/>
          <p:cNvSpPr txBox="1"/>
          <p:nvPr/>
        </p:nvSpPr>
        <p:spPr>
          <a:xfrm>
            <a:off x="6304789" y="5454058"/>
            <a:ext cx="4591809" cy="584761"/>
          </a:xfrm>
          <a:prstGeom prst="rect">
            <a:avLst/>
          </a:prstGeom>
          <a:solidFill>
            <a:schemeClr val="bg1">
              <a:lumMod val="75000"/>
            </a:schemeClr>
          </a:solidFill>
          <a:scene3d>
            <a:camera prst="orthographicFront"/>
            <a:lightRig rig="threePt" dir="t"/>
          </a:scene3d>
          <a:sp3d>
            <a:bevelT/>
          </a:sp3d>
        </p:spPr>
        <p:txBody>
          <a:bodyPr wrap="square" lIns="91426" tIns="45713" rIns="91426" bIns="45713" rtlCol="0">
            <a:spAutoFit/>
          </a:bodyPr>
          <a:lstStyle/>
          <a:p>
            <a:pPr algn="ctr"/>
            <a:r>
              <a:rPr lang="tr-TR" sz="1400" b="1" dirty="0">
                <a:cs typeface="Arial" pitchFamily="34" charset="0"/>
              </a:rPr>
              <a:t>KAPALI YÜZME HAVUZU</a:t>
            </a:r>
            <a:r>
              <a:rPr lang="tr-TR" sz="1600" b="1" dirty="0">
                <a:cs typeface="Arial" pitchFamily="34" charset="0"/>
              </a:rPr>
              <a:t>                                    </a:t>
            </a:r>
            <a:r>
              <a:rPr lang="tr-TR" sz="1600" b="1" dirty="0" smtClean="0">
                <a:cs typeface="Arial" pitchFamily="34" charset="0"/>
              </a:rPr>
              <a:t>3.400.000 TL </a:t>
            </a:r>
            <a:endParaRPr lang="tr-TR" sz="1600" b="1" dirty="0">
              <a:cs typeface="Arial" pitchFamily="34" charset="0"/>
            </a:endParaRPr>
          </a:p>
        </p:txBody>
      </p:sp>
      <p:pic>
        <p:nvPicPr>
          <p:cNvPr id="24" name="Picture 4" descr="turkbayragi"/>
          <p:cNvPicPr>
            <a:picLocks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0326186" y="819139"/>
            <a:ext cx="1140823" cy="67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11 Dikdörtgen"/>
          <p:cNvSpPr/>
          <p:nvPr/>
        </p:nvSpPr>
        <p:spPr>
          <a:xfrm>
            <a:off x="895085" y="2413554"/>
            <a:ext cx="10571924" cy="911772"/>
          </a:xfrm>
          <a:prstGeom prst="rect">
            <a:avLst/>
          </a:prstGeom>
        </p:spPr>
        <p:txBody>
          <a:bodyPr wrap="square" lIns="79993" tIns="39997" rIns="79993" bIns="39997">
            <a:spAutoFit/>
          </a:bodyPr>
          <a:lstStyle/>
          <a:p>
            <a:pPr algn="ctr"/>
            <a:r>
              <a:rPr lang="tr-TR" b="1" dirty="0">
                <a:cs typeface="Times New Roman" panose="02020603050405020304" pitchFamily="18" charset="0"/>
              </a:rPr>
              <a:t>AKTULUK YERLEŞKESİ 2 ETAP KAMPÜS BİNALARININ İNŞAATI İLE ALTYAPI VE ÇEVRE DÜZENLEMESİ </a:t>
            </a:r>
            <a:r>
              <a:rPr lang="tr-TR" b="1" dirty="0" smtClean="0">
                <a:cs typeface="Times New Roman" panose="02020603050405020304" pitchFamily="18" charset="0"/>
              </a:rPr>
              <a:t>YATIRIMI DEVAM ETMEKTE OLUP 18.04.2019 TARİHİNDE TAMAMLANMASI BEKLENMEKTEDİR. </a:t>
            </a:r>
            <a:endParaRPr lang="tr-TR" sz="2000" b="1" dirty="0">
              <a:cs typeface="Times New Roman" panose="02020603050405020304" pitchFamily="18" charset="0"/>
            </a:endParaRPr>
          </a:p>
        </p:txBody>
      </p:sp>
      <p:pic>
        <p:nvPicPr>
          <p:cNvPr id="1026" name="Picture 2" descr="C:\Users\yapı-pc\Desktop\tunceli-munzur-universitesi-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9613" y="731898"/>
            <a:ext cx="1076081" cy="874835"/>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K:\ersinevsen\evraklar\AKTULUK VE GELİŞİM HAKKINDA HER ŞEY\2. etap resimler\08- GARAJ\TEKNİK BİRİMLER GARAJ AMİRLİĞİ.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38521" y="3311056"/>
            <a:ext cx="4799572" cy="216989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K:\ersinevsen\evraklar\AKTULUK VE GELİŞİM HAKKINDA HER ŞEY\2. etap resimler\02- YÜZME HAVUZU\YÜZME HAVUZU-0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04789" y="3307977"/>
            <a:ext cx="4591809" cy="214607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Yuvarlatılmış Dikdörtgen 11"/>
          <p:cNvSpPr/>
          <p:nvPr/>
        </p:nvSpPr>
        <p:spPr>
          <a:xfrm>
            <a:off x="2439489" y="788762"/>
            <a:ext cx="7313023" cy="714055"/>
          </a:xfrm>
          <a:prstGeom prst="roundRect">
            <a:avLst/>
          </a:prstGeom>
          <a:solidFill>
            <a:schemeClr val="accent3">
              <a:lumMod val="40000"/>
              <a:lumOff val="60000"/>
            </a:schemeClr>
          </a:solidFill>
          <a:ln>
            <a:noFill/>
          </a:ln>
          <a:effectLst>
            <a:glow rad="101600">
              <a:schemeClr val="accent6">
                <a:satMod val="175000"/>
                <a:alpha val="40000"/>
              </a:schemeClr>
            </a:glow>
            <a:outerShdw blurRad="190500" dist="228600" dir="2700000" algn="ctr">
              <a:srgbClr val="000000">
                <a:alpha val="30000"/>
              </a:srgbClr>
            </a:outerShdw>
          </a:effectLst>
          <a:scene3d>
            <a:camera prst="orthographic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smtClean="0">
                <a:solidFill>
                  <a:schemeClr val="tx1">
                    <a:lumMod val="95000"/>
                    <a:lumOff val="5000"/>
                  </a:schemeClr>
                </a:solidFill>
              </a:rPr>
              <a:t>MUNZUR ÜNİVERSİTESİ</a:t>
            </a:r>
          </a:p>
          <a:p>
            <a:pPr algn="ctr"/>
            <a:r>
              <a:rPr lang="tr-TR" sz="1100" b="1" dirty="0" smtClean="0">
                <a:solidFill>
                  <a:schemeClr val="tx1">
                    <a:lumMod val="95000"/>
                    <a:lumOff val="5000"/>
                  </a:schemeClr>
                </a:solidFill>
              </a:rPr>
              <a:t>YAPI İŞLERİ VE TEKNİK DAİRE </a:t>
            </a:r>
            <a:r>
              <a:rPr lang="tr-TR" sz="1100" b="1" dirty="0">
                <a:solidFill>
                  <a:schemeClr val="tx1">
                    <a:lumMod val="95000"/>
                    <a:lumOff val="5000"/>
                  </a:schemeClr>
                </a:solidFill>
              </a:rPr>
              <a:t>BAŞKANLIĞI</a:t>
            </a:r>
          </a:p>
        </p:txBody>
      </p:sp>
      <p:sp>
        <p:nvSpPr>
          <p:cNvPr id="13" name="Dikdörtgen 12"/>
          <p:cNvSpPr/>
          <p:nvPr/>
        </p:nvSpPr>
        <p:spPr>
          <a:xfrm>
            <a:off x="3433483" y="1605480"/>
            <a:ext cx="5334000" cy="369332"/>
          </a:xfrm>
          <a:prstGeom prst="rect">
            <a:avLst/>
          </a:prstGeom>
        </p:spPr>
        <p:txBody>
          <a:bodyPr wrap="square">
            <a:spAutoFit/>
          </a:bodyPr>
          <a:lstStyle/>
          <a:p>
            <a:pPr algn="ctr"/>
            <a:r>
              <a:rPr lang="tr-TR" b="1" dirty="0">
                <a:solidFill>
                  <a:schemeClr val="tx1">
                    <a:lumMod val="95000"/>
                    <a:lumOff val="5000"/>
                  </a:schemeClr>
                </a:solidFill>
              </a:rPr>
              <a:t>DEVAM EDEN YATIRIM HİZMETLERİ</a:t>
            </a:r>
          </a:p>
        </p:txBody>
      </p:sp>
    </p:spTree>
    <p:extLst>
      <p:ext uri="{BB962C8B-B14F-4D97-AF65-F5344CB8AC3E}">
        <p14:creationId xmlns:p14="http://schemas.microsoft.com/office/powerpoint/2010/main" xmlns="" val="228026966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k">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k">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Dama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6114</TotalTime>
  <Words>2849</Words>
  <Application>Microsoft Office PowerPoint</Application>
  <PresentationFormat>Özel</PresentationFormat>
  <Paragraphs>697</Paragraphs>
  <Slides>30</Slides>
  <Notes>0</Notes>
  <HiddenSlides>0</HiddenSlides>
  <MMClips>0</MMClips>
  <ScaleCrop>false</ScaleCrop>
  <HeadingPairs>
    <vt:vector size="4" baseType="variant">
      <vt:variant>
        <vt:lpstr>Tema</vt:lpstr>
      </vt:variant>
      <vt:variant>
        <vt:i4>1</vt:i4>
      </vt:variant>
      <vt:variant>
        <vt:lpstr>Slayt Başlıkları</vt:lpstr>
      </vt:variant>
      <vt:variant>
        <vt:i4>30</vt:i4>
      </vt:variant>
    </vt:vector>
  </HeadingPairs>
  <TitlesOfParts>
    <vt:vector size="31" baseType="lpstr">
      <vt:lpstr>Organik</vt:lpstr>
      <vt:lpstr>Slayt 1</vt:lpstr>
      <vt:lpstr>Slayt 2</vt:lpstr>
      <vt:lpstr>Slayt 3</vt:lpstr>
      <vt:lpstr>2017 YILI TOPLAM ÖDENEK MİKTARI …. OLUP; 2002-2017yılları arasında TOPLAM 529.000 TL YATIRIM YAPILMIŞTIR. </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ÖZGÜR DEMİREZER</dc:creator>
  <cp:lastModifiedBy>yusuf</cp:lastModifiedBy>
  <cp:revision>263</cp:revision>
  <cp:lastPrinted>2017-03-09T17:51:44Z</cp:lastPrinted>
  <dcterms:created xsi:type="dcterms:W3CDTF">2017-03-02T06:17:55Z</dcterms:created>
  <dcterms:modified xsi:type="dcterms:W3CDTF">2017-08-04T06:14:41Z</dcterms:modified>
</cp:coreProperties>
</file>